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4"/>
  </p:sldMasterIdLst>
  <p:notesMasterIdLst>
    <p:notesMasterId r:id="rId6"/>
  </p:notesMasterIdLst>
  <p:sldIdLst>
    <p:sldId id="319" r:id="rId5"/>
  </p:sldIdLst>
  <p:sldSz cx="32918400" cy="19202400"/>
  <p:notesSz cx="9872663" cy="6797675"/>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144" userDrawn="1">
          <p15:clr>
            <a:srgbClr val="F26B43"/>
          </p15:clr>
        </p15:guide>
        <p15:guide id="5" pos="20568" userDrawn="1">
          <p15:clr>
            <a:srgbClr val="F26B43"/>
          </p15:clr>
        </p15:guide>
        <p15:guide id="6" orient="horz" pos="168" userDrawn="1">
          <p15:clr>
            <a:srgbClr val="F26B43"/>
          </p15:clr>
        </p15:guide>
        <p15:guide id="7" orient="horz" pos="11928" userDrawn="1">
          <p15:clr>
            <a:srgbClr val="F26B43"/>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5B0A55-F964-D402-EB42-F49D3AD81B6A}" name="Bérangère Vasseur" initials="BV" userId="S::Berangere.Vasseur@ose-immuno.com::137f7261-6484-4d3e-a90d-1dde383db06f" providerId="AD"/>
  <p188:author id="{7506417C-E68A-C341-DFEB-9FC622E0FA8C}" name="François Montestruc" initials="FM" userId="François Montestruc" providerId="None"/>
  <p188:author id="{E7379C9F-DB5B-1211-A05E-4C91652ABB7B}" name="Pierre Attali" initials="PA" userId="c9b6a3de23ead7c1" providerId="Windows Live"/>
  <p188:author id="{877A28C9-0B3B-F738-C55F-17CBB956E191}" name="François MONTESTRUC" initials="FM" userId="S::francois.montestruc@exystat.com::457a414f-678d-49a2-8cc4-1eff466317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dsay Herr" initials="LH" lastIdx="1" clrIdx="0">
    <p:extLst>
      <p:ext uri="{19B8F6BF-5375-455C-9EA6-DF929625EA0E}">
        <p15:presenceInfo xmlns:p15="http://schemas.microsoft.com/office/powerpoint/2012/main" userId="S::Lindsay.Herr@asco.org::2d679bad-8c1c-43f8-9b76-32e18ee1ec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7AE"/>
    <a:srgbClr val="2868AE"/>
    <a:srgbClr val="263238"/>
    <a:srgbClr val="EEEBE9"/>
    <a:srgbClr val="EA4C89"/>
    <a:srgbClr val="FFF59D"/>
    <a:srgbClr val="FFFFFF"/>
    <a:srgbClr val="EFF8F3"/>
    <a:srgbClr val="874A4C"/>
    <a:srgbClr val="FFA7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45" autoAdjust="0"/>
    <p:restoredTop sz="82421" autoAdjust="0"/>
  </p:normalViewPr>
  <p:slideViewPr>
    <p:cSldViewPr snapToGrid="0" showGuides="1">
      <p:cViewPr>
        <p:scale>
          <a:sx n="50" d="100"/>
          <a:sy n="50" d="100"/>
        </p:scale>
        <p:origin x="-3528" y="-1168"/>
      </p:cViewPr>
      <p:guideLst>
        <p:guide pos="144"/>
        <p:guide pos="20568"/>
        <p:guide orient="horz" pos="168"/>
        <p:guide orient="horz" pos="11928"/>
      </p:guideLst>
    </p:cSldViewPr>
  </p:slideViewPr>
  <p:notesTextViewPr>
    <p:cViewPr>
      <p:scale>
        <a:sx n="110" d="100"/>
        <a:sy n="110" d="100"/>
      </p:scale>
      <p:origin x="0" y="0"/>
    </p:cViewPr>
  </p:notesTextViewPr>
  <p:sorterViewPr>
    <p:cViewPr>
      <p:scale>
        <a:sx n="140" d="100"/>
        <a:sy n="140" d="100"/>
      </p:scale>
      <p:origin x="0" y="-909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8154" cy="341064"/>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592224" y="1"/>
            <a:ext cx="4278154" cy="341064"/>
          </a:xfrm>
          <a:prstGeom prst="rect">
            <a:avLst/>
          </a:prstGeom>
        </p:spPr>
        <p:txBody>
          <a:bodyPr vert="horz" lIns="96661" tIns="48331" rIns="96661" bIns="48331" rtlCol="0"/>
          <a:lstStyle>
            <a:lvl1pPr algn="r">
              <a:defRPr sz="1300"/>
            </a:lvl1pPr>
          </a:lstStyle>
          <a:p>
            <a:fld id="{BD1CB04D-1C75-43E0-9B64-B7DDAA42BB2C}" type="datetimeFigureOut">
              <a:rPr lang="en-US" smtClean="0"/>
              <a:t>8/19/2022</a:t>
            </a:fld>
            <a:endParaRPr lang="en-US"/>
          </a:p>
        </p:txBody>
      </p:sp>
      <p:sp>
        <p:nvSpPr>
          <p:cNvPr id="4" name="Slide Image Placeholder 3"/>
          <p:cNvSpPr>
            <a:spLocks noGrp="1" noRot="1" noChangeAspect="1"/>
          </p:cNvSpPr>
          <p:nvPr>
            <p:ph type="sldImg" idx="2"/>
          </p:nvPr>
        </p:nvSpPr>
        <p:spPr>
          <a:xfrm>
            <a:off x="2970213" y="849313"/>
            <a:ext cx="3932237" cy="2293937"/>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87267" y="3271381"/>
            <a:ext cx="7898130" cy="2676585"/>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612"/>
            <a:ext cx="4278154" cy="341063"/>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592224" y="6456612"/>
            <a:ext cx="4278154" cy="341063"/>
          </a:xfrm>
          <a:prstGeom prst="rect">
            <a:avLst/>
          </a:prstGeom>
        </p:spPr>
        <p:txBody>
          <a:bodyPr vert="horz" lIns="96661" tIns="48331" rIns="96661" bIns="48331" rtlCol="0" anchor="b"/>
          <a:lstStyle>
            <a:lvl1pPr algn="r">
              <a:defRPr sz="1300"/>
            </a:lvl1pPr>
          </a:lstStyle>
          <a:p>
            <a:fld id="{E26C2670-3342-473C-969D-FDFF399F2050}" type="slidenum">
              <a:rPr lang="en-US" smtClean="0"/>
              <a:t>‹N°›</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566471" rtl="0" eaLnBrk="1" latinLnBrk="0" hangingPunct="1">
      <a:defRPr sz="743" kern="1200">
        <a:solidFill>
          <a:schemeClr val="tx1"/>
        </a:solidFill>
        <a:latin typeface="+mn-lt"/>
        <a:ea typeface="+mn-ea"/>
        <a:cs typeface="+mn-cs"/>
      </a:defRPr>
    </a:lvl1pPr>
    <a:lvl2pPr marL="283235" algn="l" defTabSz="566471" rtl="0" eaLnBrk="1" latinLnBrk="0" hangingPunct="1">
      <a:defRPr sz="743" kern="1200">
        <a:solidFill>
          <a:schemeClr val="tx1"/>
        </a:solidFill>
        <a:latin typeface="+mn-lt"/>
        <a:ea typeface="+mn-ea"/>
        <a:cs typeface="+mn-cs"/>
      </a:defRPr>
    </a:lvl2pPr>
    <a:lvl3pPr marL="566471" algn="l" defTabSz="566471" rtl="0" eaLnBrk="1" latinLnBrk="0" hangingPunct="1">
      <a:defRPr sz="743" kern="1200">
        <a:solidFill>
          <a:schemeClr val="tx1"/>
        </a:solidFill>
        <a:latin typeface="+mn-lt"/>
        <a:ea typeface="+mn-ea"/>
        <a:cs typeface="+mn-cs"/>
      </a:defRPr>
    </a:lvl3pPr>
    <a:lvl4pPr marL="849706" algn="l" defTabSz="566471" rtl="0" eaLnBrk="1" latinLnBrk="0" hangingPunct="1">
      <a:defRPr sz="743" kern="1200">
        <a:solidFill>
          <a:schemeClr val="tx1"/>
        </a:solidFill>
        <a:latin typeface="+mn-lt"/>
        <a:ea typeface="+mn-ea"/>
        <a:cs typeface="+mn-cs"/>
      </a:defRPr>
    </a:lvl4pPr>
    <a:lvl5pPr marL="1132942" algn="l" defTabSz="566471" rtl="0" eaLnBrk="1" latinLnBrk="0" hangingPunct="1">
      <a:defRPr sz="743" kern="1200">
        <a:solidFill>
          <a:schemeClr val="tx1"/>
        </a:solidFill>
        <a:latin typeface="+mn-lt"/>
        <a:ea typeface="+mn-ea"/>
        <a:cs typeface="+mn-cs"/>
      </a:defRPr>
    </a:lvl5pPr>
    <a:lvl6pPr marL="1416177" algn="l" defTabSz="566471" rtl="0" eaLnBrk="1" latinLnBrk="0" hangingPunct="1">
      <a:defRPr sz="743" kern="1200">
        <a:solidFill>
          <a:schemeClr val="tx1"/>
        </a:solidFill>
        <a:latin typeface="+mn-lt"/>
        <a:ea typeface="+mn-ea"/>
        <a:cs typeface="+mn-cs"/>
      </a:defRPr>
    </a:lvl6pPr>
    <a:lvl7pPr marL="1699412" algn="l" defTabSz="566471" rtl="0" eaLnBrk="1" latinLnBrk="0" hangingPunct="1">
      <a:defRPr sz="743" kern="1200">
        <a:solidFill>
          <a:schemeClr val="tx1"/>
        </a:solidFill>
        <a:latin typeface="+mn-lt"/>
        <a:ea typeface="+mn-ea"/>
        <a:cs typeface="+mn-cs"/>
      </a:defRPr>
    </a:lvl7pPr>
    <a:lvl8pPr marL="1982648" algn="l" defTabSz="566471" rtl="0" eaLnBrk="1" latinLnBrk="0" hangingPunct="1">
      <a:defRPr sz="743" kern="1200">
        <a:solidFill>
          <a:schemeClr val="tx1"/>
        </a:solidFill>
        <a:latin typeface="+mn-lt"/>
        <a:ea typeface="+mn-ea"/>
        <a:cs typeface="+mn-cs"/>
      </a:defRPr>
    </a:lvl8pPr>
    <a:lvl9pPr marL="2265883" algn="l" defTabSz="566471" rtl="0" eaLnBrk="1" latinLnBrk="0" hangingPunct="1">
      <a:defRPr sz="74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148385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3142616"/>
            <a:ext cx="24688800" cy="6685280"/>
          </a:xfrm>
        </p:spPr>
        <p:txBody>
          <a:bodyPr anchor="b"/>
          <a:lstStyle>
            <a:lvl1pPr algn="ctr">
              <a:defRPr sz="16200"/>
            </a:lvl1pPr>
          </a:lstStyle>
          <a:p>
            <a:r>
              <a:rPr lang="en-US"/>
              <a:t>Click to edit Master title style</a:t>
            </a:r>
            <a:endParaRPr lang="en-US" dirty="0"/>
          </a:p>
        </p:txBody>
      </p:sp>
      <p:sp>
        <p:nvSpPr>
          <p:cNvPr id="3" name="Subtitle 2"/>
          <p:cNvSpPr>
            <a:spLocks noGrp="1"/>
          </p:cNvSpPr>
          <p:nvPr>
            <p:ph type="subTitle" idx="1"/>
          </p:nvPr>
        </p:nvSpPr>
        <p:spPr>
          <a:xfrm>
            <a:off x="4114800" y="10085706"/>
            <a:ext cx="24688800" cy="4636134"/>
          </a:xfrm>
        </p:spPr>
        <p:txBody>
          <a:bodyPr/>
          <a:lstStyle>
            <a:lvl1pPr marL="0" indent="0" algn="ctr">
              <a:buNone/>
              <a:defRPr sz="6480"/>
            </a:lvl1pPr>
            <a:lvl2pPr marL="1234440" indent="0" algn="ctr">
              <a:buNone/>
              <a:defRPr sz="5400"/>
            </a:lvl2pPr>
            <a:lvl3pPr marL="2468880" indent="0" algn="ctr">
              <a:buNone/>
              <a:defRPr sz="4860"/>
            </a:lvl3pPr>
            <a:lvl4pPr marL="3703320" indent="0" algn="ctr">
              <a:buNone/>
              <a:defRPr sz="4320"/>
            </a:lvl4pPr>
            <a:lvl5pPr marL="4937760" indent="0" algn="ctr">
              <a:buNone/>
              <a:defRPr sz="4320"/>
            </a:lvl5pPr>
            <a:lvl6pPr marL="6172200" indent="0" algn="ctr">
              <a:buNone/>
              <a:defRPr sz="4320"/>
            </a:lvl6pPr>
            <a:lvl7pPr marL="7406640" indent="0" algn="ctr">
              <a:buNone/>
              <a:defRPr sz="4320"/>
            </a:lvl7pPr>
            <a:lvl8pPr marL="8641080" indent="0" algn="ctr">
              <a:buNone/>
              <a:defRPr sz="4320"/>
            </a:lvl8pPr>
            <a:lvl9pPr marL="9875520" indent="0" algn="ctr">
              <a:buNone/>
              <a:defRPr sz="4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a:t>
            </a:fld>
            <a:endParaRPr lang="en-US"/>
          </a:p>
        </p:txBody>
      </p:sp>
    </p:spTree>
    <p:extLst>
      <p:ext uri="{BB962C8B-B14F-4D97-AF65-F5344CB8AC3E}">
        <p14:creationId xmlns:p14="http://schemas.microsoft.com/office/powerpoint/2010/main" val="3509038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a:t>
            </a:fld>
            <a:endParaRPr lang="en-US"/>
          </a:p>
        </p:txBody>
      </p:sp>
    </p:spTree>
    <p:extLst>
      <p:ext uri="{BB962C8B-B14F-4D97-AF65-F5344CB8AC3E}">
        <p14:creationId xmlns:p14="http://schemas.microsoft.com/office/powerpoint/2010/main" val="89665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0" y="1022350"/>
            <a:ext cx="7098030" cy="1627314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0" y="1022350"/>
            <a:ext cx="20882610" cy="162731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a:t>
            </a:fld>
            <a:endParaRPr lang="en-US"/>
          </a:p>
        </p:txBody>
      </p:sp>
    </p:spTree>
    <p:extLst>
      <p:ext uri="{BB962C8B-B14F-4D97-AF65-F5344CB8AC3E}">
        <p14:creationId xmlns:p14="http://schemas.microsoft.com/office/powerpoint/2010/main" val="70633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a:t>
            </a:fld>
            <a:endParaRPr lang="en-US"/>
          </a:p>
        </p:txBody>
      </p:sp>
    </p:spTree>
    <p:extLst>
      <p:ext uri="{BB962C8B-B14F-4D97-AF65-F5344CB8AC3E}">
        <p14:creationId xmlns:p14="http://schemas.microsoft.com/office/powerpoint/2010/main" val="333644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5" y="4787268"/>
            <a:ext cx="28392120" cy="7987664"/>
          </a:xfrm>
        </p:spPr>
        <p:txBody>
          <a:bodyPr anchor="b"/>
          <a:lstStyle>
            <a:lvl1pPr>
              <a:defRPr sz="16200"/>
            </a:lvl1pPr>
          </a:lstStyle>
          <a:p>
            <a:r>
              <a:rPr lang="en-US"/>
              <a:t>Click to edit Master title style</a:t>
            </a:r>
            <a:endParaRPr lang="en-US" dirty="0"/>
          </a:p>
        </p:txBody>
      </p:sp>
      <p:sp>
        <p:nvSpPr>
          <p:cNvPr id="3" name="Text Placeholder 2"/>
          <p:cNvSpPr>
            <a:spLocks noGrp="1"/>
          </p:cNvSpPr>
          <p:nvPr>
            <p:ph type="body" idx="1"/>
          </p:nvPr>
        </p:nvSpPr>
        <p:spPr>
          <a:xfrm>
            <a:off x="2245995" y="12850498"/>
            <a:ext cx="28392120" cy="4200524"/>
          </a:xfrm>
        </p:spPr>
        <p:txBody>
          <a:bodyPr/>
          <a:lstStyle>
            <a:lvl1pPr marL="0" indent="0">
              <a:buNone/>
              <a:defRPr sz="6480">
                <a:solidFill>
                  <a:schemeClr val="tx1">
                    <a:tint val="75000"/>
                  </a:schemeClr>
                </a:solidFill>
              </a:defRPr>
            </a:lvl1pPr>
            <a:lvl2pPr marL="1234440" indent="0">
              <a:buNone/>
              <a:defRPr sz="5400">
                <a:solidFill>
                  <a:schemeClr val="tx1">
                    <a:tint val="75000"/>
                  </a:schemeClr>
                </a:solidFill>
              </a:defRPr>
            </a:lvl2pPr>
            <a:lvl3pPr marL="2468880" indent="0">
              <a:buNone/>
              <a:defRPr sz="4860">
                <a:solidFill>
                  <a:schemeClr val="tx1">
                    <a:tint val="75000"/>
                  </a:schemeClr>
                </a:solidFill>
              </a:defRPr>
            </a:lvl3pPr>
            <a:lvl4pPr marL="3703320" indent="0">
              <a:buNone/>
              <a:defRPr sz="4320">
                <a:solidFill>
                  <a:schemeClr val="tx1">
                    <a:tint val="75000"/>
                  </a:schemeClr>
                </a:solidFill>
              </a:defRPr>
            </a:lvl4pPr>
            <a:lvl5pPr marL="4937760" indent="0">
              <a:buNone/>
              <a:defRPr sz="4320">
                <a:solidFill>
                  <a:schemeClr val="tx1">
                    <a:tint val="75000"/>
                  </a:schemeClr>
                </a:solidFill>
              </a:defRPr>
            </a:lvl5pPr>
            <a:lvl6pPr marL="6172200" indent="0">
              <a:buNone/>
              <a:defRPr sz="4320">
                <a:solidFill>
                  <a:schemeClr val="tx1">
                    <a:tint val="75000"/>
                  </a:schemeClr>
                </a:solidFill>
              </a:defRPr>
            </a:lvl6pPr>
            <a:lvl7pPr marL="7406640" indent="0">
              <a:buNone/>
              <a:defRPr sz="4320">
                <a:solidFill>
                  <a:schemeClr val="tx1">
                    <a:tint val="75000"/>
                  </a:schemeClr>
                </a:solidFill>
              </a:defRPr>
            </a:lvl7pPr>
            <a:lvl8pPr marL="8641080" indent="0">
              <a:buNone/>
              <a:defRPr sz="4320">
                <a:solidFill>
                  <a:schemeClr val="tx1">
                    <a:tint val="75000"/>
                  </a:schemeClr>
                </a:solidFill>
              </a:defRPr>
            </a:lvl8pPr>
            <a:lvl9pPr marL="9875520" indent="0">
              <a:buNone/>
              <a:defRPr sz="4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a:t>
            </a:fld>
            <a:endParaRPr lang="en-US"/>
          </a:p>
        </p:txBody>
      </p:sp>
    </p:spTree>
    <p:extLst>
      <p:ext uri="{BB962C8B-B14F-4D97-AF65-F5344CB8AC3E}">
        <p14:creationId xmlns:p14="http://schemas.microsoft.com/office/powerpoint/2010/main" val="462230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111750"/>
            <a:ext cx="13990320" cy="12183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111750"/>
            <a:ext cx="13990320" cy="12183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‹N°›</a:t>
            </a:fld>
            <a:endParaRPr lang="en-US"/>
          </a:p>
        </p:txBody>
      </p:sp>
    </p:spTree>
    <p:extLst>
      <p:ext uri="{BB962C8B-B14F-4D97-AF65-F5344CB8AC3E}">
        <p14:creationId xmlns:p14="http://schemas.microsoft.com/office/powerpoint/2010/main" val="29034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022352"/>
            <a:ext cx="28392120" cy="37115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29" y="4707256"/>
            <a:ext cx="13926025" cy="2306954"/>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4" name="Content Placeholder 3"/>
          <p:cNvSpPr>
            <a:spLocks noGrp="1"/>
          </p:cNvSpPr>
          <p:nvPr>
            <p:ph sz="half" idx="2"/>
          </p:nvPr>
        </p:nvSpPr>
        <p:spPr>
          <a:xfrm>
            <a:off x="2267429" y="7014210"/>
            <a:ext cx="13926025" cy="10316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0" y="4707256"/>
            <a:ext cx="13994608" cy="2306954"/>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6" name="Content Placeholder 5"/>
          <p:cNvSpPr>
            <a:spLocks noGrp="1"/>
          </p:cNvSpPr>
          <p:nvPr>
            <p:ph sz="quarter" idx="4"/>
          </p:nvPr>
        </p:nvSpPr>
        <p:spPr>
          <a:xfrm>
            <a:off x="16664940" y="7014210"/>
            <a:ext cx="13994608" cy="10316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‹N°›</a:t>
            </a:fld>
            <a:endParaRPr lang="en-US"/>
          </a:p>
        </p:txBody>
      </p:sp>
    </p:spTree>
    <p:extLst>
      <p:ext uri="{BB962C8B-B14F-4D97-AF65-F5344CB8AC3E}">
        <p14:creationId xmlns:p14="http://schemas.microsoft.com/office/powerpoint/2010/main" val="28888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8/19/2022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‹N°›</a:t>
            </a:fld>
            <a:endParaRPr lang="en-US"/>
          </a:p>
        </p:txBody>
      </p:sp>
    </p:spTree>
    <p:extLst>
      <p:ext uri="{BB962C8B-B14F-4D97-AF65-F5344CB8AC3E}">
        <p14:creationId xmlns:p14="http://schemas.microsoft.com/office/powerpoint/2010/main" val="2326212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8/19/2022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‹N°›</a:t>
            </a:fld>
            <a:endParaRPr lang="en-US"/>
          </a:p>
        </p:txBody>
      </p:sp>
    </p:spTree>
    <p:extLst>
      <p:ext uri="{BB962C8B-B14F-4D97-AF65-F5344CB8AC3E}">
        <p14:creationId xmlns:p14="http://schemas.microsoft.com/office/powerpoint/2010/main" val="193348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280160"/>
            <a:ext cx="10617040" cy="4480560"/>
          </a:xfrm>
        </p:spPr>
        <p:txBody>
          <a:bodyPr anchor="b"/>
          <a:lstStyle>
            <a:lvl1pPr>
              <a:defRPr sz="8640"/>
            </a:lvl1pPr>
          </a:lstStyle>
          <a:p>
            <a:r>
              <a:rPr lang="en-US"/>
              <a:t>Click to edit Master title style</a:t>
            </a:r>
            <a:endParaRPr lang="en-US" dirty="0"/>
          </a:p>
        </p:txBody>
      </p:sp>
      <p:sp>
        <p:nvSpPr>
          <p:cNvPr id="3" name="Content Placeholder 2"/>
          <p:cNvSpPr>
            <a:spLocks noGrp="1"/>
          </p:cNvSpPr>
          <p:nvPr>
            <p:ph idx="1"/>
          </p:nvPr>
        </p:nvSpPr>
        <p:spPr>
          <a:xfrm>
            <a:off x="13994608" y="2764791"/>
            <a:ext cx="16664940" cy="13646150"/>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9" y="5760720"/>
            <a:ext cx="10617040" cy="10672446"/>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‹N°›</a:t>
            </a:fld>
            <a:endParaRPr lang="en-US"/>
          </a:p>
        </p:txBody>
      </p:sp>
    </p:spTree>
    <p:extLst>
      <p:ext uri="{BB962C8B-B14F-4D97-AF65-F5344CB8AC3E}">
        <p14:creationId xmlns:p14="http://schemas.microsoft.com/office/powerpoint/2010/main" val="3551328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280160"/>
            <a:ext cx="10617040" cy="4480560"/>
          </a:xfrm>
        </p:spPr>
        <p:txBody>
          <a:bodyPr anchor="b"/>
          <a:lstStyle>
            <a:lvl1pPr>
              <a:defRPr sz="8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2764791"/>
            <a:ext cx="16664940" cy="13646150"/>
          </a:xfrm>
        </p:spPr>
        <p:txBody>
          <a:bodyPr anchor="t"/>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r>
              <a:rPr lang="en-US"/>
              <a:t>Click icon to add picture</a:t>
            </a:r>
            <a:endParaRPr lang="en-US" dirty="0"/>
          </a:p>
        </p:txBody>
      </p:sp>
      <p:sp>
        <p:nvSpPr>
          <p:cNvPr id="4" name="Text Placeholder 3"/>
          <p:cNvSpPr>
            <a:spLocks noGrp="1"/>
          </p:cNvSpPr>
          <p:nvPr>
            <p:ph type="body" sz="half" idx="2"/>
          </p:nvPr>
        </p:nvSpPr>
        <p:spPr>
          <a:xfrm>
            <a:off x="2267429" y="5760720"/>
            <a:ext cx="10617040" cy="10672446"/>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‹N°›</a:t>
            </a:fld>
            <a:endParaRPr lang="en-US"/>
          </a:p>
        </p:txBody>
      </p:sp>
    </p:spTree>
    <p:extLst>
      <p:ext uri="{BB962C8B-B14F-4D97-AF65-F5344CB8AC3E}">
        <p14:creationId xmlns:p14="http://schemas.microsoft.com/office/powerpoint/2010/main" val="1601407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022352"/>
            <a:ext cx="28392120" cy="37115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111750"/>
            <a:ext cx="28392120" cy="121837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17797781"/>
            <a:ext cx="7406640" cy="1022350"/>
          </a:xfrm>
          <a:prstGeom prst="rect">
            <a:avLst/>
          </a:prstGeom>
        </p:spPr>
        <p:txBody>
          <a:bodyPr vert="horz" lIns="91440" tIns="45720" rIns="91440" bIns="45720" rtlCol="0" anchor="ctr"/>
          <a:lstStyle>
            <a:lvl1pPr algn="l">
              <a:defRPr sz="3240">
                <a:solidFill>
                  <a:schemeClr val="tx1">
                    <a:tint val="75000"/>
                  </a:schemeClr>
                </a:solidFill>
              </a:defRPr>
            </a:lvl1pPr>
          </a:lstStyle>
          <a:p>
            <a:fld id="{3F135061-2F74-46D4-9F8F-C77EF304855D}" type="datetimeFigureOut">
              <a:rPr lang="en-US" smtClean="0"/>
              <a:t>8/19/2022</a:t>
            </a:fld>
            <a:endParaRPr lang="en-US"/>
          </a:p>
        </p:txBody>
      </p:sp>
      <p:sp>
        <p:nvSpPr>
          <p:cNvPr id="5" name="Footer Placeholder 4"/>
          <p:cNvSpPr>
            <a:spLocks noGrp="1"/>
          </p:cNvSpPr>
          <p:nvPr>
            <p:ph type="ftr" sz="quarter" idx="3"/>
          </p:nvPr>
        </p:nvSpPr>
        <p:spPr>
          <a:xfrm>
            <a:off x="10904220" y="17797781"/>
            <a:ext cx="11109960" cy="1022350"/>
          </a:xfrm>
          <a:prstGeom prst="rect">
            <a:avLst/>
          </a:prstGeom>
        </p:spPr>
        <p:txBody>
          <a:bodyPr vert="horz" lIns="91440" tIns="45720" rIns="91440" bIns="45720" rtlCol="0" anchor="ctr"/>
          <a:lstStyle>
            <a:lvl1pPr algn="ctr">
              <a:defRPr sz="32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17797781"/>
            <a:ext cx="7406640" cy="1022350"/>
          </a:xfrm>
          <a:prstGeom prst="rect">
            <a:avLst/>
          </a:prstGeom>
        </p:spPr>
        <p:txBody>
          <a:bodyPr vert="horz" lIns="91440" tIns="45720" rIns="91440" bIns="45720" rtlCol="0" anchor="ctr"/>
          <a:lstStyle>
            <a:lvl1pPr algn="r">
              <a:defRPr sz="3240">
                <a:solidFill>
                  <a:schemeClr val="tx1">
                    <a:tint val="75000"/>
                  </a:schemeClr>
                </a:solidFill>
              </a:defRPr>
            </a:lvl1pPr>
          </a:lstStyle>
          <a:p>
            <a:fld id="{63FC52CE-B062-47D6-A8CB-AF6B214D1AE5}" type="slidenum">
              <a:rPr lang="en-US" smtClean="0"/>
              <a:t>‹N°›</a:t>
            </a:fld>
            <a:endParaRPr lang="en-US"/>
          </a:p>
        </p:txBody>
      </p:sp>
    </p:spTree>
    <p:extLst>
      <p:ext uri="{BB962C8B-B14F-4D97-AF65-F5344CB8AC3E}">
        <p14:creationId xmlns:p14="http://schemas.microsoft.com/office/powerpoint/2010/main" val="10431844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468880" rtl="0" eaLnBrk="1" latinLnBrk="0" hangingPunct="1">
        <a:lnSpc>
          <a:spcPct val="90000"/>
        </a:lnSpc>
        <a:spcBef>
          <a:spcPct val="0"/>
        </a:spcBef>
        <a:buNone/>
        <a:defRPr sz="11880" kern="1200">
          <a:solidFill>
            <a:schemeClr val="tx1"/>
          </a:solidFill>
          <a:latin typeface="+mj-lt"/>
          <a:ea typeface="+mj-ea"/>
          <a:cs typeface="+mj-cs"/>
        </a:defRPr>
      </a:lvl1pPr>
    </p:titleStyle>
    <p:bodyStyle>
      <a:lvl1pPr marL="617220" indent="-617220" algn="l" defTabSz="2468880" rtl="0" eaLnBrk="1" latinLnBrk="0" hangingPunct="1">
        <a:lnSpc>
          <a:spcPct val="90000"/>
        </a:lnSpc>
        <a:spcBef>
          <a:spcPts val="2700"/>
        </a:spcBef>
        <a:buFont typeface="Arial" panose="020B0604020202020204" pitchFamily="34" charset="0"/>
        <a:buChar char="•"/>
        <a:defRPr sz="7560" kern="1200">
          <a:solidFill>
            <a:schemeClr val="tx1"/>
          </a:solidFill>
          <a:latin typeface="+mn-lt"/>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kern="1200">
          <a:solidFill>
            <a:schemeClr val="tx1"/>
          </a:solidFill>
          <a:latin typeface="+mn-lt"/>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kern="1200">
          <a:solidFill>
            <a:schemeClr val="tx1"/>
          </a:solidFill>
          <a:latin typeface="+mn-lt"/>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marc.buyse@iddi.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AD944-7D57-4665-971F-668A33F598C8}"/>
              </a:ext>
            </a:extLst>
          </p:cNvPr>
          <p:cNvSpPr txBox="1"/>
          <p:nvPr/>
        </p:nvSpPr>
        <p:spPr>
          <a:xfrm>
            <a:off x="-24438" y="45226"/>
            <a:ext cx="32918398" cy="4139595"/>
          </a:xfrm>
          <a:prstGeom prst="rect">
            <a:avLst/>
          </a:prstGeom>
          <a:solidFill>
            <a:schemeClr val="accent1">
              <a:lumMod val="50000"/>
            </a:schemeClr>
          </a:solidFill>
          <a:ln>
            <a:solidFill>
              <a:srgbClr val="2867AE"/>
            </a:solidFill>
          </a:ln>
          <a:scene3d>
            <a:camera prst="orthographicFront"/>
            <a:lightRig rig="threePt" dir="t"/>
          </a:scene3d>
          <a:sp3d>
            <a:bevelT/>
          </a:sp3d>
        </p:spPr>
        <p:txBody>
          <a:bodyPr wrap="square" lIns="274320" tIns="274320" rIns="274320" rtlCol="0">
            <a:spAutoFit/>
          </a:bodyPr>
          <a:lstStyle/>
          <a:p>
            <a:pPr algn="ctr"/>
            <a:r>
              <a:rPr lang="en-US" sz="4800" b="1" dirty="0">
                <a:solidFill>
                  <a:schemeClr val="bg1"/>
                </a:solidFill>
              </a:rPr>
              <a:t>Net Treatment Benefit of OSE2101 in HLA-A2+ non-small cell lung cancer (NSCLC) patients </a:t>
            </a:r>
            <a:br>
              <a:rPr lang="en-US" sz="4800" b="1" dirty="0">
                <a:solidFill>
                  <a:schemeClr val="bg1"/>
                </a:solidFill>
              </a:rPr>
            </a:br>
            <a:r>
              <a:rPr lang="en-US" sz="4800" b="1" dirty="0">
                <a:solidFill>
                  <a:schemeClr val="bg1"/>
                </a:solidFill>
              </a:rPr>
              <a:t>after failure to immune checkpoint inhibitors (IO) in Phase 3 Atalante-1 randomized trial</a:t>
            </a:r>
            <a:endParaRPr lang="en-US" sz="4400" b="1" dirty="0">
              <a:solidFill>
                <a:schemeClr val="bg1"/>
              </a:solidFill>
            </a:endParaRPr>
          </a:p>
          <a:p>
            <a:pPr algn="ctr"/>
            <a:r>
              <a:rPr lang="en-US" sz="2800" dirty="0">
                <a:solidFill>
                  <a:schemeClr val="bg1"/>
                </a:solidFill>
              </a:rPr>
              <a:t>Authors: </a:t>
            </a:r>
            <a:r>
              <a:rPr lang="en-US" sz="2800" baseline="30000" dirty="0">
                <a:solidFill>
                  <a:schemeClr val="bg1"/>
                </a:solidFill>
              </a:rPr>
              <a:t>1</a:t>
            </a:r>
            <a:r>
              <a:rPr lang="en-US" sz="2800" dirty="0">
                <a:solidFill>
                  <a:schemeClr val="bg1"/>
                </a:solidFill>
              </a:rPr>
              <a:t>M. Buyse, </a:t>
            </a:r>
            <a:r>
              <a:rPr lang="en-US" sz="2800" baseline="30000" dirty="0">
                <a:solidFill>
                  <a:schemeClr val="bg1"/>
                </a:solidFill>
              </a:rPr>
              <a:t>2</a:t>
            </a:r>
            <a:r>
              <a:rPr lang="en-US" sz="2800" dirty="0">
                <a:solidFill>
                  <a:schemeClr val="bg1"/>
                </a:solidFill>
              </a:rPr>
              <a:t>F. </a:t>
            </a:r>
            <a:r>
              <a:rPr lang="en-US" sz="2800" dirty="0" err="1">
                <a:solidFill>
                  <a:schemeClr val="bg1"/>
                </a:solidFill>
              </a:rPr>
              <a:t>Montestruc</a:t>
            </a:r>
            <a:r>
              <a:rPr lang="en-US" sz="2800" dirty="0">
                <a:solidFill>
                  <a:schemeClr val="bg1"/>
                </a:solidFill>
              </a:rPr>
              <a:t>, </a:t>
            </a:r>
            <a:r>
              <a:rPr lang="en-US" sz="2800" baseline="30000" dirty="0">
                <a:solidFill>
                  <a:schemeClr val="bg1"/>
                </a:solidFill>
              </a:rPr>
              <a:t>1</a:t>
            </a:r>
            <a:r>
              <a:rPr lang="en-US" sz="2800" dirty="0">
                <a:solidFill>
                  <a:schemeClr val="bg1"/>
                </a:solidFill>
              </a:rPr>
              <a:t>JC. Chiem, </a:t>
            </a:r>
            <a:r>
              <a:rPr lang="en-US" sz="2800" baseline="30000" dirty="0">
                <a:solidFill>
                  <a:schemeClr val="bg1"/>
                </a:solidFill>
              </a:rPr>
              <a:t>1</a:t>
            </a:r>
            <a:r>
              <a:rPr lang="en-US" sz="2800" dirty="0">
                <a:solidFill>
                  <a:schemeClr val="bg1"/>
                </a:solidFill>
              </a:rPr>
              <a:t>V. Deltuvaite-Thomas, </a:t>
            </a:r>
            <a:r>
              <a:rPr lang="en-US" sz="2800" baseline="30000" dirty="0">
                <a:solidFill>
                  <a:schemeClr val="bg1"/>
                </a:solidFill>
              </a:rPr>
              <a:t>1</a:t>
            </a:r>
            <a:r>
              <a:rPr lang="en-US" sz="2800" dirty="0">
                <a:solidFill>
                  <a:schemeClr val="bg1"/>
                </a:solidFill>
              </a:rPr>
              <a:t>S. Salvaggio, </a:t>
            </a:r>
            <a:r>
              <a:rPr lang="en-US" sz="2800" baseline="30000" dirty="0">
                <a:solidFill>
                  <a:schemeClr val="bg1"/>
                </a:solidFill>
              </a:rPr>
              <a:t>3</a:t>
            </a:r>
            <a:r>
              <a:rPr lang="en-US" sz="2800" dirty="0">
                <a:solidFill>
                  <a:schemeClr val="bg1"/>
                </a:solidFill>
              </a:rPr>
              <a:t>M. R. Garcia </a:t>
            </a:r>
            <a:r>
              <a:rPr lang="en-US" sz="2800" dirty="0" err="1">
                <a:solidFill>
                  <a:schemeClr val="bg1"/>
                </a:solidFill>
              </a:rPr>
              <a:t>Campelo</a:t>
            </a:r>
            <a:r>
              <a:rPr lang="en-US" sz="2800" dirty="0">
                <a:solidFill>
                  <a:schemeClr val="bg1"/>
                </a:solidFill>
              </a:rPr>
              <a:t>, </a:t>
            </a:r>
            <a:r>
              <a:rPr lang="en-US" sz="2800" baseline="30000" dirty="0">
                <a:solidFill>
                  <a:schemeClr val="bg1"/>
                </a:solidFill>
              </a:rPr>
              <a:t>4</a:t>
            </a:r>
            <a:r>
              <a:rPr lang="en-US" sz="2800" dirty="0">
                <a:solidFill>
                  <a:schemeClr val="bg1"/>
                </a:solidFill>
              </a:rPr>
              <a:t>M. </a:t>
            </a:r>
            <a:r>
              <a:rPr lang="en-US" sz="2800" dirty="0" err="1">
                <a:solidFill>
                  <a:schemeClr val="bg1"/>
                </a:solidFill>
              </a:rPr>
              <a:t>Cobo</a:t>
            </a:r>
            <a:r>
              <a:rPr lang="en-US" sz="2800" dirty="0">
                <a:solidFill>
                  <a:schemeClr val="bg1"/>
                </a:solidFill>
              </a:rPr>
              <a:t> Dols, </a:t>
            </a:r>
            <a:r>
              <a:rPr lang="en-US" sz="2800" baseline="30000" dirty="0">
                <a:solidFill>
                  <a:schemeClr val="bg1"/>
                </a:solidFill>
              </a:rPr>
              <a:t>5</a:t>
            </a:r>
            <a:r>
              <a:rPr lang="en-US" sz="2800" dirty="0">
                <a:solidFill>
                  <a:schemeClr val="bg1"/>
                </a:solidFill>
              </a:rPr>
              <a:t>E.A. </a:t>
            </a:r>
            <a:r>
              <a:rPr lang="en-US" sz="2800" dirty="0" err="1">
                <a:solidFill>
                  <a:schemeClr val="bg1"/>
                </a:solidFill>
              </a:rPr>
              <a:t>Quoix</a:t>
            </a:r>
            <a:r>
              <a:rPr lang="en-US" sz="2800" dirty="0">
                <a:solidFill>
                  <a:schemeClr val="bg1"/>
                </a:solidFill>
              </a:rPr>
              <a:t>, </a:t>
            </a:r>
            <a:r>
              <a:rPr lang="en-US" sz="2800" baseline="30000" dirty="0">
                <a:solidFill>
                  <a:schemeClr val="bg1"/>
                </a:solidFill>
              </a:rPr>
              <a:t>6</a:t>
            </a:r>
            <a:r>
              <a:rPr lang="en-US" sz="2800" dirty="0">
                <a:solidFill>
                  <a:schemeClr val="bg1"/>
                </a:solidFill>
              </a:rPr>
              <a:t>A.-C. </a:t>
            </a:r>
            <a:r>
              <a:rPr lang="en-US" sz="2800" dirty="0" err="1">
                <a:solidFill>
                  <a:schemeClr val="bg1"/>
                </a:solidFill>
              </a:rPr>
              <a:t>Madroszyk</a:t>
            </a:r>
            <a:r>
              <a:rPr lang="en-US" sz="2800" dirty="0">
                <a:solidFill>
                  <a:schemeClr val="bg1"/>
                </a:solidFill>
              </a:rPr>
              <a:t> </a:t>
            </a:r>
            <a:r>
              <a:rPr lang="en-US" sz="2800" dirty="0" err="1">
                <a:solidFill>
                  <a:schemeClr val="bg1"/>
                </a:solidFill>
              </a:rPr>
              <a:t>Flandin</a:t>
            </a:r>
            <a:r>
              <a:rPr lang="en-US" sz="2800" dirty="0">
                <a:solidFill>
                  <a:schemeClr val="bg1"/>
                </a:solidFill>
              </a:rPr>
              <a:t>, </a:t>
            </a:r>
          </a:p>
          <a:p>
            <a:pPr algn="ctr"/>
            <a:r>
              <a:rPr lang="en-US" sz="2800" baseline="30000" dirty="0">
                <a:solidFill>
                  <a:schemeClr val="bg1"/>
                </a:solidFill>
              </a:rPr>
              <a:t>7</a:t>
            </a:r>
            <a:r>
              <a:rPr lang="en-US" sz="2800" dirty="0">
                <a:solidFill>
                  <a:schemeClr val="bg1"/>
                </a:solidFill>
              </a:rPr>
              <a:t>F. </a:t>
            </a:r>
            <a:r>
              <a:rPr lang="en-US" sz="2800" dirty="0" err="1">
                <a:solidFill>
                  <a:schemeClr val="bg1"/>
                </a:solidFill>
              </a:rPr>
              <a:t>Cappuzzo</a:t>
            </a:r>
            <a:r>
              <a:rPr lang="en-US" sz="2800" dirty="0">
                <a:solidFill>
                  <a:schemeClr val="bg1"/>
                </a:solidFill>
              </a:rPr>
              <a:t>, </a:t>
            </a:r>
            <a:r>
              <a:rPr lang="en-US" sz="2800" baseline="30000" dirty="0">
                <a:solidFill>
                  <a:schemeClr val="bg1"/>
                </a:solidFill>
              </a:rPr>
              <a:t>8</a:t>
            </a:r>
            <a:r>
              <a:rPr lang="en-US" sz="2800" dirty="0">
                <a:solidFill>
                  <a:schemeClr val="bg1"/>
                </a:solidFill>
              </a:rPr>
              <a:t>G. Romano, </a:t>
            </a:r>
            <a:r>
              <a:rPr lang="en-US" sz="2800" baseline="30000" dirty="0">
                <a:solidFill>
                  <a:schemeClr val="bg1"/>
                </a:solidFill>
              </a:rPr>
              <a:t>9</a:t>
            </a:r>
            <a:r>
              <a:rPr lang="en-US" sz="2800" dirty="0">
                <a:solidFill>
                  <a:schemeClr val="bg1"/>
                </a:solidFill>
              </a:rPr>
              <a:t>S. </a:t>
            </a:r>
            <a:r>
              <a:rPr lang="en-US" sz="2800" dirty="0" err="1">
                <a:solidFill>
                  <a:schemeClr val="bg1"/>
                </a:solidFill>
              </a:rPr>
              <a:t>Viteri</a:t>
            </a:r>
            <a:r>
              <a:rPr lang="en-US" sz="2800" dirty="0">
                <a:solidFill>
                  <a:schemeClr val="bg1"/>
                </a:solidFill>
              </a:rPr>
              <a:t> Ramirez, </a:t>
            </a:r>
            <a:r>
              <a:rPr lang="en-US" sz="2800" baseline="30000" dirty="0">
                <a:solidFill>
                  <a:schemeClr val="bg1"/>
                </a:solidFill>
              </a:rPr>
              <a:t>10</a:t>
            </a:r>
            <a:r>
              <a:rPr lang="en-US" sz="2800" dirty="0">
                <a:solidFill>
                  <a:schemeClr val="bg1"/>
                </a:solidFill>
              </a:rPr>
              <a:t>W. Schuette, </a:t>
            </a:r>
            <a:r>
              <a:rPr lang="en-US" sz="2800" baseline="30000" dirty="0">
                <a:solidFill>
                  <a:schemeClr val="bg1"/>
                </a:solidFill>
              </a:rPr>
              <a:t>11</a:t>
            </a:r>
            <a:r>
              <a:rPr lang="en-US" sz="2800" dirty="0">
                <a:solidFill>
                  <a:schemeClr val="bg1"/>
                </a:solidFill>
              </a:rPr>
              <a:t>A. </a:t>
            </a:r>
            <a:r>
              <a:rPr lang="en-US" sz="2800" dirty="0" err="1">
                <a:solidFill>
                  <a:schemeClr val="bg1"/>
                </a:solidFill>
              </a:rPr>
              <a:t>Zer</a:t>
            </a:r>
            <a:r>
              <a:rPr lang="en-US" sz="2800" dirty="0">
                <a:solidFill>
                  <a:schemeClr val="bg1"/>
                </a:solidFill>
              </a:rPr>
              <a:t>, </a:t>
            </a:r>
            <a:r>
              <a:rPr lang="en-US" sz="2800" baseline="30000" dirty="0">
                <a:solidFill>
                  <a:schemeClr val="bg1"/>
                </a:solidFill>
              </a:rPr>
              <a:t>12</a:t>
            </a:r>
            <a:r>
              <a:rPr lang="en-US" sz="2800" dirty="0">
                <a:solidFill>
                  <a:schemeClr val="bg1"/>
                </a:solidFill>
              </a:rPr>
              <a:t>S. Comis, </a:t>
            </a:r>
            <a:r>
              <a:rPr lang="en-US" sz="2800" baseline="30000" dirty="0">
                <a:solidFill>
                  <a:schemeClr val="bg1"/>
                </a:solidFill>
              </a:rPr>
              <a:t>12</a:t>
            </a:r>
            <a:r>
              <a:rPr lang="en-US" sz="2800" dirty="0">
                <a:solidFill>
                  <a:schemeClr val="bg1"/>
                </a:solidFill>
              </a:rPr>
              <a:t>B. Vasseur, </a:t>
            </a:r>
            <a:r>
              <a:rPr lang="en-US" sz="2800" baseline="30000" dirty="0">
                <a:solidFill>
                  <a:schemeClr val="bg1"/>
                </a:solidFill>
              </a:rPr>
              <a:t>13</a:t>
            </a:r>
            <a:r>
              <a:rPr lang="en-US" sz="2800" dirty="0">
                <a:solidFill>
                  <a:schemeClr val="bg1"/>
                </a:solidFill>
              </a:rPr>
              <a:t>R. </a:t>
            </a:r>
            <a:r>
              <a:rPr lang="en-US" sz="2800" dirty="0" err="1">
                <a:solidFill>
                  <a:schemeClr val="bg1"/>
                </a:solidFill>
              </a:rPr>
              <a:t>Dziadziuszko</a:t>
            </a:r>
            <a:r>
              <a:rPr lang="en-US" sz="2800" dirty="0">
                <a:solidFill>
                  <a:schemeClr val="bg1"/>
                </a:solidFill>
              </a:rPr>
              <a:t>, </a:t>
            </a:r>
            <a:r>
              <a:rPr lang="en-US" sz="2800" baseline="30000" dirty="0">
                <a:solidFill>
                  <a:schemeClr val="bg1"/>
                </a:solidFill>
              </a:rPr>
              <a:t>14</a:t>
            </a:r>
            <a:r>
              <a:rPr lang="en-US" sz="2800" dirty="0">
                <a:solidFill>
                  <a:schemeClr val="bg1"/>
                </a:solidFill>
              </a:rPr>
              <a:t>G. Giaccone, </a:t>
            </a:r>
            <a:r>
              <a:rPr lang="en-US" sz="2800" baseline="30000" dirty="0">
                <a:solidFill>
                  <a:schemeClr val="bg1"/>
                </a:solidFill>
              </a:rPr>
              <a:t>15</a:t>
            </a:r>
            <a:r>
              <a:rPr lang="en-US" sz="2800" dirty="0">
                <a:solidFill>
                  <a:schemeClr val="bg1"/>
                </a:solidFill>
              </a:rPr>
              <a:t>B. Besse, </a:t>
            </a:r>
            <a:r>
              <a:rPr lang="en-US" sz="2800" baseline="30000" dirty="0">
                <a:solidFill>
                  <a:schemeClr val="bg1"/>
                </a:solidFill>
              </a:rPr>
              <a:t>16</a:t>
            </a:r>
            <a:r>
              <a:rPr lang="en-US" sz="2800" dirty="0">
                <a:solidFill>
                  <a:schemeClr val="bg1"/>
                </a:solidFill>
              </a:rPr>
              <a:t>E. Felip </a:t>
            </a:r>
          </a:p>
          <a:p>
            <a:pPr algn="ctr"/>
            <a:r>
              <a:rPr lang="en-US" sz="2400" baseline="30000" dirty="0">
                <a:solidFill>
                  <a:schemeClr val="bg1"/>
                </a:solidFill>
              </a:rPr>
              <a:t>1</a:t>
            </a:r>
            <a:r>
              <a:rPr lang="en-US" sz="2400" dirty="0">
                <a:solidFill>
                  <a:schemeClr val="bg1"/>
                </a:solidFill>
              </a:rPr>
              <a:t>International Drug Development Institute (IDDI), Louvain-la-</a:t>
            </a:r>
            <a:r>
              <a:rPr lang="en-US" sz="2400" dirty="0" err="1">
                <a:solidFill>
                  <a:schemeClr val="bg1"/>
                </a:solidFill>
              </a:rPr>
              <a:t>Neuve</a:t>
            </a:r>
            <a:r>
              <a:rPr lang="en-US" sz="2400" dirty="0">
                <a:solidFill>
                  <a:schemeClr val="bg1"/>
                </a:solidFill>
              </a:rPr>
              <a:t>, Belgium; </a:t>
            </a:r>
            <a:r>
              <a:rPr lang="en-US" sz="2400" baseline="30000" dirty="0">
                <a:solidFill>
                  <a:schemeClr val="bg1"/>
                </a:solidFill>
              </a:rPr>
              <a:t>2</a:t>
            </a:r>
            <a:r>
              <a:rPr lang="en-US" sz="2400" dirty="0">
                <a:solidFill>
                  <a:schemeClr val="bg1"/>
                </a:solidFill>
              </a:rPr>
              <a:t>eXYSTAT, Malakoff, France; </a:t>
            </a:r>
            <a:r>
              <a:rPr lang="en-US" sz="2400" baseline="30000" dirty="0">
                <a:solidFill>
                  <a:schemeClr val="bg1"/>
                </a:solidFill>
              </a:rPr>
              <a:t>3</a:t>
            </a:r>
            <a:r>
              <a:rPr lang="en-US" sz="2400" dirty="0">
                <a:solidFill>
                  <a:schemeClr val="bg1"/>
                </a:solidFill>
              </a:rPr>
              <a:t>Complejo </a:t>
            </a:r>
            <a:r>
              <a:rPr lang="en-US" sz="2400" dirty="0" err="1">
                <a:solidFill>
                  <a:schemeClr val="bg1"/>
                </a:solidFill>
              </a:rPr>
              <a:t>Hospitalario</a:t>
            </a:r>
            <a:r>
              <a:rPr lang="en-US" sz="2400" dirty="0">
                <a:solidFill>
                  <a:schemeClr val="bg1"/>
                </a:solidFill>
              </a:rPr>
              <a:t> Universitario A </a:t>
            </a:r>
            <a:r>
              <a:rPr lang="en-US" sz="2400" dirty="0" err="1">
                <a:solidFill>
                  <a:schemeClr val="bg1"/>
                </a:solidFill>
              </a:rPr>
              <a:t>Coruña</a:t>
            </a:r>
            <a:r>
              <a:rPr lang="en-US" sz="2400" dirty="0">
                <a:solidFill>
                  <a:schemeClr val="bg1"/>
                </a:solidFill>
              </a:rPr>
              <a:t>, A </a:t>
            </a:r>
            <a:r>
              <a:rPr lang="en-US" sz="2400" dirty="0" err="1">
                <a:solidFill>
                  <a:schemeClr val="bg1"/>
                </a:solidFill>
              </a:rPr>
              <a:t>Coruña</a:t>
            </a:r>
            <a:r>
              <a:rPr lang="en-US" sz="2400" dirty="0">
                <a:solidFill>
                  <a:schemeClr val="bg1"/>
                </a:solidFill>
              </a:rPr>
              <a:t>, Spain; </a:t>
            </a:r>
            <a:r>
              <a:rPr lang="en-US" sz="2400" baseline="30000" dirty="0">
                <a:solidFill>
                  <a:schemeClr val="bg1"/>
                </a:solidFill>
              </a:rPr>
              <a:t>4</a:t>
            </a:r>
            <a:r>
              <a:rPr lang="en-US" sz="2400" dirty="0">
                <a:solidFill>
                  <a:schemeClr val="bg1"/>
                </a:solidFill>
              </a:rPr>
              <a:t>Hospital Regional Universitario Málaga Carlos Haya, Malaga, Spain; </a:t>
            </a:r>
            <a:r>
              <a:rPr lang="en-US" sz="2400" baseline="30000" dirty="0">
                <a:solidFill>
                  <a:schemeClr val="bg1"/>
                </a:solidFill>
              </a:rPr>
              <a:t>5</a:t>
            </a:r>
            <a:r>
              <a:rPr lang="en-US" sz="2400" dirty="0">
                <a:solidFill>
                  <a:schemeClr val="bg1"/>
                </a:solidFill>
              </a:rPr>
              <a:t>Hopitaux </a:t>
            </a:r>
            <a:r>
              <a:rPr lang="en-US" sz="2400" dirty="0" err="1">
                <a:solidFill>
                  <a:schemeClr val="bg1"/>
                </a:solidFill>
              </a:rPr>
              <a:t>Universitaires</a:t>
            </a:r>
            <a:r>
              <a:rPr lang="en-US" sz="2400" dirty="0">
                <a:solidFill>
                  <a:schemeClr val="bg1"/>
                </a:solidFill>
              </a:rPr>
              <a:t> de Strasbourg - </a:t>
            </a:r>
            <a:r>
              <a:rPr lang="en-US" sz="2400" dirty="0" err="1">
                <a:solidFill>
                  <a:schemeClr val="bg1"/>
                </a:solidFill>
              </a:rPr>
              <a:t>Nouvel</a:t>
            </a:r>
            <a:r>
              <a:rPr lang="en-US" sz="2400" dirty="0">
                <a:solidFill>
                  <a:schemeClr val="bg1"/>
                </a:solidFill>
              </a:rPr>
              <a:t> </a:t>
            </a:r>
            <a:r>
              <a:rPr lang="en-US" sz="2400" dirty="0" err="1">
                <a:solidFill>
                  <a:schemeClr val="bg1"/>
                </a:solidFill>
              </a:rPr>
              <a:t>Hopital</a:t>
            </a:r>
            <a:r>
              <a:rPr lang="en-US" sz="2400" dirty="0">
                <a:solidFill>
                  <a:schemeClr val="bg1"/>
                </a:solidFill>
              </a:rPr>
              <a:t> Civil, Strasbourg, France; </a:t>
            </a:r>
            <a:r>
              <a:rPr lang="en-US" sz="2400" baseline="30000" dirty="0">
                <a:solidFill>
                  <a:schemeClr val="bg1"/>
                </a:solidFill>
              </a:rPr>
              <a:t>6 </a:t>
            </a:r>
            <a:r>
              <a:rPr lang="en-US" sz="2400" dirty="0">
                <a:solidFill>
                  <a:schemeClr val="bg1"/>
                </a:solidFill>
              </a:rPr>
              <a:t> </a:t>
            </a:r>
            <a:r>
              <a:rPr lang="en-US" sz="2400" dirty="0" err="1">
                <a:solidFill>
                  <a:schemeClr val="bg1"/>
                </a:solidFill>
              </a:rPr>
              <a:t>Institut</a:t>
            </a:r>
            <a:r>
              <a:rPr lang="en-US" sz="2400" dirty="0">
                <a:solidFill>
                  <a:schemeClr val="bg1"/>
                </a:solidFill>
              </a:rPr>
              <a:t> Paoli-</a:t>
            </a:r>
            <a:r>
              <a:rPr lang="en-US" sz="2400" dirty="0" err="1">
                <a:solidFill>
                  <a:schemeClr val="bg1"/>
                </a:solidFill>
              </a:rPr>
              <a:t>Calmettes</a:t>
            </a:r>
            <a:r>
              <a:rPr lang="en-US" sz="2400" dirty="0">
                <a:solidFill>
                  <a:schemeClr val="bg1"/>
                </a:solidFill>
              </a:rPr>
              <a:t>, Marseille, France; </a:t>
            </a:r>
            <a:r>
              <a:rPr lang="en-US" sz="2400" baseline="30000" dirty="0">
                <a:solidFill>
                  <a:schemeClr val="bg1"/>
                </a:solidFill>
              </a:rPr>
              <a:t>7</a:t>
            </a:r>
            <a:r>
              <a:rPr lang="en-US" sz="2400" dirty="0">
                <a:solidFill>
                  <a:schemeClr val="bg1"/>
                </a:solidFill>
              </a:rPr>
              <a:t>IRCCS Regina Elena National Cancer Institute, Rome, Italy; </a:t>
            </a:r>
            <a:r>
              <a:rPr lang="en-US" sz="2400" baseline="30000" dirty="0">
                <a:solidFill>
                  <a:schemeClr val="bg1"/>
                </a:solidFill>
              </a:rPr>
              <a:t>8</a:t>
            </a:r>
            <a:r>
              <a:rPr lang="en-US" sz="2400" dirty="0">
                <a:solidFill>
                  <a:schemeClr val="bg1"/>
                </a:solidFill>
              </a:rPr>
              <a:t>Ospedale Vito </a:t>
            </a:r>
            <a:r>
              <a:rPr lang="en-US" sz="2400" dirty="0" err="1">
                <a:solidFill>
                  <a:schemeClr val="bg1"/>
                </a:solidFill>
              </a:rPr>
              <a:t>Fazzi</a:t>
            </a:r>
            <a:r>
              <a:rPr lang="en-US" sz="2400" dirty="0">
                <a:solidFill>
                  <a:schemeClr val="bg1"/>
                </a:solidFill>
              </a:rPr>
              <a:t> - ASL Lecce, Lecce, Italy; </a:t>
            </a:r>
            <a:r>
              <a:rPr lang="en-US" sz="2400" baseline="30000" dirty="0">
                <a:solidFill>
                  <a:schemeClr val="bg1"/>
                </a:solidFill>
              </a:rPr>
              <a:t>9</a:t>
            </a:r>
            <a:r>
              <a:rPr lang="en-US" sz="2400" dirty="0">
                <a:solidFill>
                  <a:schemeClr val="bg1"/>
                </a:solidFill>
              </a:rPr>
              <a:t>Instituto </a:t>
            </a:r>
            <a:r>
              <a:rPr lang="en-US" sz="2400" dirty="0" err="1">
                <a:solidFill>
                  <a:schemeClr val="bg1"/>
                </a:solidFill>
              </a:rPr>
              <a:t>Oncológico</a:t>
            </a:r>
            <a:r>
              <a:rPr lang="en-US" sz="2400" dirty="0">
                <a:solidFill>
                  <a:schemeClr val="bg1"/>
                </a:solidFill>
              </a:rPr>
              <a:t> Dr. </a:t>
            </a:r>
            <a:r>
              <a:rPr lang="en-US" sz="2400" dirty="0" err="1">
                <a:solidFill>
                  <a:schemeClr val="bg1"/>
                </a:solidFill>
              </a:rPr>
              <a:t>Rosell</a:t>
            </a:r>
            <a:r>
              <a:rPr lang="en-US" sz="2400" dirty="0">
                <a:solidFill>
                  <a:schemeClr val="bg1"/>
                </a:solidFill>
              </a:rPr>
              <a:t>, </a:t>
            </a:r>
          </a:p>
          <a:p>
            <a:pPr algn="ctr"/>
            <a:r>
              <a:rPr lang="en-US" sz="2400" dirty="0">
                <a:solidFill>
                  <a:schemeClr val="bg1"/>
                </a:solidFill>
              </a:rPr>
              <a:t>Hospital Universitario </a:t>
            </a:r>
            <a:r>
              <a:rPr lang="en-US" sz="2400" dirty="0" err="1">
                <a:solidFill>
                  <a:schemeClr val="bg1"/>
                </a:solidFill>
              </a:rPr>
              <a:t>Dexeus</a:t>
            </a:r>
            <a:r>
              <a:rPr lang="en-US" sz="2400" dirty="0">
                <a:solidFill>
                  <a:schemeClr val="bg1"/>
                </a:solidFill>
              </a:rPr>
              <a:t>, Grupo </a:t>
            </a:r>
            <a:r>
              <a:rPr lang="en-US" sz="2400" dirty="0" err="1">
                <a:solidFill>
                  <a:schemeClr val="bg1"/>
                </a:solidFill>
              </a:rPr>
              <a:t>Quironsalud</a:t>
            </a:r>
            <a:r>
              <a:rPr lang="en-US" sz="2400" dirty="0">
                <a:solidFill>
                  <a:schemeClr val="bg1"/>
                </a:solidFill>
              </a:rPr>
              <a:t>, Barcelona, Spain; </a:t>
            </a:r>
            <a:r>
              <a:rPr lang="en-US" sz="2400" baseline="30000" dirty="0">
                <a:solidFill>
                  <a:schemeClr val="bg1"/>
                </a:solidFill>
              </a:rPr>
              <a:t>10</a:t>
            </a:r>
            <a:r>
              <a:rPr lang="en-US" sz="2400" dirty="0">
                <a:solidFill>
                  <a:schemeClr val="bg1"/>
                </a:solidFill>
              </a:rPr>
              <a:t>Martha-Maria City Hospital Halle-</a:t>
            </a:r>
            <a:r>
              <a:rPr lang="en-US" sz="2400" dirty="0" err="1">
                <a:solidFill>
                  <a:schemeClr val="bg1"/>
                </a:solidFill>
              </a:rPr>
              <a:t>Doelau</a:t>
            </a:r>
            <a:r>
              <a:rPr lang="en-US" sz="2400" dirty="0">
                <a:solidFill>
                  <a:schemeClr val="bg1"/>
                </a:solidFill>
              </a:rPr>
              <a:t>, Halle, Germany; </a:t>
            </a:r>
            <a:r>
              <a:rPr lang="en-US" sz="2400" baseline="30000" dirty="0">
                <a:solidFill>
                  <a:schemeClr val="bg1"/>
                </a:solidFill>
              </a:rPr>
              <a:t>11</a:t>
            </a:r>
            <a:r>
              <a:rPr lang="en-US" sz="2400" dirty="0">
                <a:solidFill>
                  <a:schemeClr val="bg1"/>
                </a:solidFill>
              </a:rPr>
              <a:t>Davidoff Cancer Center, Rabin Medical Center, Petah </a:t>
            </a:r>
            <a:r>
              <a:rPr lang="en-US" sz="2400" dirty="0" err="1">
                <a:solidFill>
                  <a:schemeClr val="bg1"/>
                </a:solidFill>
              </a:rPr>
              <a:t>Tikva</a:t>
            </a:r>
            <a:r>
              <a:rPr lang="en-US" sz="2400" dirty="0">
                <a:solidFill>
                  <a:schemeClr val="bg1"/>
                </a:solidFill>
              </a:rPr>
              <a:t>, Israel; </a:t>
            </a:r>
            <a:r>
              <a:rPr lang="en-US" sz="2400" baseline="30000" dirty="0">
                <a:solidFill>
                  <a:schemeClr val="bg1"/>
                </a:solidFill>
              </a:rPr>
              <a:t>12</a:t>
            </a:r>
            <a:r>
              <a:rPr lang="en-US" sz="2400" dirty="0">
                <a:solidFill>
                  <a:schemeClr val="bg1"/>
                </a:solidFill>
              </a:rPr>
              <a:t>OSE </a:t>
            </a:r>
            <a:r>
              <a:rPr lang="en-US" sz="2400" dirty="0" err="1">
                <a:solidFill>
                  <a:schemeClr val="bg1"/>
                </a:solidFill>
              </a:rPr>
              <a:t>Immunotherapeutics</a:t>
            </a:r>
            <a:r>
              <a:rPr lang="en-US" sz="2400" dirty="0">
                <a:solidFill>
                  <a:schemeClr val="bg1"/>
                </a:solidFill>
              </a:rPr>
              <a:t>, Paris, France; </a:t>
            </a:r>
          </a:p>
          <a:p>
            <a:pPr algn="ctr"/>
            <a:r>
              <a:rPr lang="en-US" sz="2400" baseline="30000" dirty="0">
                <a:solidFill>
                  <a:schemeClr val="bg1"/>
                </a:solidFill>
              </a:rPr>
              <a:t>13</a:t>
            </a:r>
            <a:r>
              <a:rPr lang="en-US" sz="2400" dirty="0">
                <a:solidFill>
                  <a:schemeClr val="bg1"/>
                </a:solidFill>
              </a:rPr>
              <a:t>Medical University of Gdansk, Gdansk, Poland; </a:t>
            </a:r>
            <a:r>
              <a:rPr lang="en-US" sz="2400" baseline="30000" dirty="0">
                <a:solidFill>
                  <a:schemeClr val="bg1"/>
                </a:solidFill>
              </a:rPr>
              <a:t>14</a:t>
            </a:r>
            <a:r>
              <a:rPr lang="en-US" sz="2400" dirty="0">
                <a:solidFill>
                  <a:schemeClr val="bg1"/>
                </a:solidFill>
              </a:rPr>
              <a:t>Weill Cornell Medicine, New York, MD, United States of America; </a:t>
            </a:r>
            <a:r>
              <a:rPr lang="en-US" sz="2400" baseline="30000" dirty="0">
                <a:solidFill>
                  <a:schemeClr val="bg1"/>
                </a:solidFill>
              </a:rPr>
              <a:t>15</a:t>
            </a:r>
            <a:r>
              <a:rPr lang="en-US" sz="2400" dirty="0">
                <a:solidFill>
                  <a:schemeClr val="bg1"/>
                </a:solidFill>
              </a:rPr>
              <a:t>Gustave </a:t>
            </a:r>
            <a:r>
              <a:rPr lang="en-US" sz="2400" dirty="0" err="1">
                <a:solidFill>
                  <a:schemeClr val="bg1"/>
                </a:solidFill>
              </a:rPr>
              <a:t>Roussy</a:t>
            </a:r>
            <a:r>
              <a:rPr lang="en-US" sz="2400" dirty="0">
                <a:solidFill>
                  <a:schemeClr val="bg1"/>
                </a:solidFill>
              </a:rPr>
              <a:t>, Villejuif, France; </a:t>
            </a:r>
            <a:r>
              <a:rPr lang="en-US" sz="2400" baseline="30000" dirty="0">
                <a:solidFill>
                  <a:schemeClr val="bg1"/>
                </a:solidFill>
              </a:rPr>
              <a:t>16</a:t>
            </a:r>
            <a:r>
              <a:rPr lang="en-US" sz="2400" dirty="0">
                <a:solidFill>
                  <a:schemeClr val="bg1"/>
                </a:solidFill>
              </a:rPr>
              <a:t>Vall </a:t>
            </a:r>
            <a:r>
              <a:rPr lang="en-US" sz="2400" dirty="0" err="1">
                <a:solidFill>
                  <a:schemeClr val="bg1"/>
                </a:solidFill>
              </a:rPr>
              <a:t>d'Hebron</a:t>
            </a:r>
            <a:r>
              <a:rPr lang="en-US" sz="2400" dirty="0">
                <a:solidFill>
                  <a:schemeClr val="bg1"/>
                </a:solidFill>
              </a:rPr>
              <a:t> University Hospital and </a:t>
            </a:r>
            <a:r>
              <a:rPr lang="en-US" sz="2400" dirty="0" err="1">
                <a:solidFill>
                  <a:schemeClr val="bg1"/>
                </a:solidFill>
              </a:rPr>
              <a:t>Vall</a:t>
            </a:r>
            <a:r>
              <a:rPr lang="en-US" sz="2400" dirty="0">
                <a:solidFill>
                  <a:schemeClr val="bg1"/>
                </a:solidFill>
              </a:rPr>
              <a:t> </a:t>
            </a:r>
            <a:r>
              <a:rPr lang="en-US" sz="2400" dirty="0" err="1">
                <a:solidFill>
                  <a:schemeClr val="bg1"/>
                </a:solidFill>
              </a:rPr>
              <a:t>d’Hebron</a:t>
            </a:r>
            <a:r>
              <a:rPr lang="en-US" sz="2400" dirty="0">
                <a:solidFill>
                  <a:schemeClr val="bg1"/>
                </a:solidFill>
              </a:rPr>
              <a:t> Institute of Oncology, Barcelona, Spain </a:t>
            </a:r>
          </a:p>
        </p:txBody>
      </p:sp>
      <p:sp>
        <p:nvSpPr>
          <p:cNvPr id="4" name="TextBox 3">
            <a:extLst>
              <a:ext uri="{FF2B5EF4-FFF2-40B4-BE49-F238E27FC236}">
                <a16:creationId xmlns:a16="http://schemas.microsoft.com/office/drawing/2014/main" id="{217E0184-1599-4CA6-A246-A096FD37DD48}"/>
              </a:ext>
            </a:extLst>
          </p:cNvPr>
          <p:cNvSpPr txBox="1"/>
          <p:nvPr/>
        </p:nvSpPr>
        <p:spPr>
          <a:xfrm>
            <a:off x="665480" y="4408167"/>
            <a:ext cx="9580976" cy="5550237"/>
          </a:xfrm>
          <a:prstGeom prst="rect">
            <a:avLst/>
          </a:prstGeom>
          <a:noFill/>
        </p:spPr>
        <p:txBody>
          <a:bodyPr wrap="square" lIns="274320" rIns="274320" rtlCol="0">
            <a:spAutoFit/>
          </a:bodyPr>
          <a:lstStyle/>
          <a:p>
            <a:pPr algn="just"/>
            <a:r>
              <a:rPr lang="en-US" sz="3600" u="sng" dirty="0"/>
              <a:t>Background: </a:t>
            </a:r>
          </a:p>
          <a:p>
            <a:pPr>
              <a:spcAft>
                <a:spcPts val="800"/>
              </a:spcAft>
            </a:pPr>
            <a:r>
              <a:rPr lang="en-US" sz="2600" dirty="0"/>
              <a:t>OSE2101 (Tedopi) is an anticancer vaccine that increased overall survival (OS) (HR 0.59, p = 0.017) versus Standard of Care Chemotherapy in the population of interest (</a:t>
            </a:r>
            <a:r>
              <a:rPr lang="en-US" sz="2600" dirty="0" err="1"/>
              <a:t>PoI</a:t>
            </a:r>
            <a:r>
              <a:rPr lang="en-US" sz="2600" dirty="0"/>
              <a:t> N = 118) of patients with IO secondary resistance after sequential CT-IO (</a:t>
            </a:r>
            <a:r>
              <a:rPr lang="en-US" sz="2600" dirty="0" err="1"/>
              <a:t>Besse</a:t>
            </a:r>
            <a:r>
              <a:rPr lang="en-US" sz="2600" dirty="0"/>
              <a:t>, ESMO 2021). In the overall population with primary and secondary resistance to IO (N=219), OS improvement of OSE2101 (HR = 0.86, p = 0.35) was lower.</a:t>
            </a:r>
          </a:p>
          <a:p>
            <a:pPr>
              <a:spcAft>
                <a:spcPts val="800"/>
              </a:spcAft>
            </a:pPr>
            <a:r>
              <a:rPr lang="en-US" sz="2600" dirty="0"/>
              <a:t>The </a:t>
            </a:r>
            <a:r>
              <a:rPr lang="en-US" sz="2600" b="1" dirty="0"/>
              <a:t>Net Treatment Benefit (NTB) </a:t>
            </a:r>
            <a:r>
              <a:rPr lang="en-US" sz="2600" dirty="0"/>
              <a:t>combines efficacy and safety endpoints to test the overall improvement in health outcome between 2 randomized treatments (Buyse, 2010). NTB is the net probability that a patient in the OSE2101 arm has a better outcome than a patient in the Standard of Ca</a:t>
            </a:r>
            <a:r>
              <a:rPr lang="en-US" sz="2600" dirty="0">
                <a:highlight>
                  <a:srgbClr val="FFFF00"/>
                </a:highlight>
              </a:rPr>
              <a:t>r</a:t>
            </a:r>
            <a:r>
              <a:rPr lang="en-US" sz="2600" dirty="0"/>
              <a:t>e Chemotherapy arm.</a:t>
            </a:r>
            <a:endParaRPr lang="en-US" sz="2600" b="1" dirty="0"/>
          </a:p>
        </p:txBody>
      </p:sp>
      <p:sp>
        <p:nvSpPr>
          <p:cNvPr id="5" name="TextBox 4">
            <a:extLst>
              <a:ext uri="{FF2B5EF4-FFF2-40B4-BE49-F238E27FC236}">
                <a16:creationId xmlns:a16="http://schemas.microsoft.com/office/drawing/2014/main" id="{1719C1F6-3D38-4E5E-A734-7BC16958D47A}"/>
              </a:ext>
            </a:extLst>
          </p:cNvPr>
          <p:cNvSpPr txBox="1"/>
          <p:nvPr/>
        </p:nvSpPr>
        <p:spPr>
          <a:xfrm>
            <a:off x="413469" y="9879772"/>
            <a:ext cx="9452987" cy="6632585"/>
          </a:xfrm>
          <a:prstGeom prst="rect">
            <a:avLst/>
          </a:prstGeom>
          <a:noFill/>
        </p:spPr>
        <p:txBody>
          <a:bodyPr wrap="square" lIns="274320" tIns="45720" rIns="274320" bIns="274320" rtlCol="0">
            <a:spAutoFit/>
          </a:bodyPr>
          <a:lstStyle/>
          <a:p>
            <a:pPr algn="just"/>
            <a:r>
              <a:rPr lang="en-US" sz="3600" u="sng" dirty="0"/>
              <a:t>Methods: </a:t>
            </a:r>
          </a:p>
          <a:p>
            <a:pPr algn="just"/>
            <a:r>
              <a:rPr lang="en-US" sz="2600" dirty="0"/>
              <a:t>NTB was tested by comparing the following prioritized outcomes using Generalized Pairwise Comparisons (GPC):</a:t>
            </a:r>
          </a:p>
          <a:p>
            <a:pPr algn="just"/>
            <a:r>
              <a:rPr lang="en-US" sz="2600" dirty="0"/>
              <a:t>	1. OS (threshold = 2 months) </a:t>
            </a:r>
          </a:p>
          <a:p>
            <a:pPr algn="just"/>
            <a:r>
              <a:rPr lang="en-US" sz="2600" dirty="0"/>
              <a:t>	2. Time to worsening ECOG (TECOG) (threshold = 2 months) </a:t>
            </a:r>
          </a:p>
          <a:p>
            <a:pPr algn="just"/>
            <a:r>
              <a:rPr lang="en-US" sz="2600" dirty="0"/>
              <a:t>	3. Severe adverse event (Yes/No)</a:t>
            </a:r>
          </a:p>
          <a:p>
            <a:pPr algn="just"/>
            <a:r>
              <a:rPr lang="en-US" sz="2600" dirty="0"/>
              <a:t>	4. Progression free survival (shorter vs. longer than 2 months)</a:t>
            </a:r>
          </a:p>
          <a:p>
            <a:pPr lvl="1" algn="just"/>
            <a:r>
              <a:rPr lang="en-US" sz="2600" dirty="0"/>
              <a:t>5. Quality of Life (threshold =5 points difference on Global Health Status: Items 29-30 of EORTC-QLQC30). </a:t>
            </a:r>
          </a:p>
          <a:p>
            <a:pPr marL="0" lvl="1" algn="just"/>
            <a:r>
              <a:rPr lang="en-US" sz="2600" dirty="0"/>
              <a:t>The analysis was stratified using the 3 initial strata of the study (histology, best response to 1rst line, and line of prior IO) and enrollment time (before vs during COVID-19). NTB was assessed in the both populations: ITT and </a:t>
            </a:r>
            <a:r>
              <a:rPr lang="en-US" sz="2600" dirty="0" err="1"/>
              <a:t>PoI</a:t>
            </a:r>
            <a:r>
              <a:rPr lang="en-US" sz="2600" dirty="0"/>
              <a:t>. Sensitivity analyses used no stratification and different thresholds of clinical relevance. </a:t>
            </a:r>
            <a:endParaRPr lang="en-BE" sz="2600" dirty="0"/>
          </a:p>
          <a:p>
            <a:pPr algn="just"/>
            <a:endParaRPr lang="en-US" sz="3600" u="sng" dirty="0"/>
          </a:p>
        </p:txBody>
      </p:sp>
      <p:sp>
        <p:nvSpPr>
          <p:cNvPr id="15" name="TextBox 5">
            <a:extLst>
              <a:ext uri="{FF2B5EF4-FFF2-40B4-BE49-F238E27FC236}">
                <a16:creationId xmlns:a16="http://schemas.microsoft.com/office/drawing/2014/main" id="{EDA0761E-7E68-5F79-2AFE-D91BDC60C08F}"/>
              </a:ext>
            </a:extLst>
          </p:cNvPr>
          <p:cNvSpPr txBox="1"/>
          <p:nvPr/>
        </p:nvSpPr>
        <p:spPr>
          <a:xfrm>
            <a:off x="372920" y="15731989"/>
            <a:ext cx="9452988" cy="3298660"/>
          </a:xfrm>
          <a:prstGeom prst="rect">
            <a:avLst/>
          </a:prstGeom>
          <a:noFill/>
        </p:spPr>
        <p:txBody>
          <a:bodyPr wrap="square" lIns="274320" rIns="274320" rtlCol="0">
            <a:spAutoFit/>
          </a:bodyPr>
          <a:lstStyle/>
          <a:p>
            <a:pPr algn="just"/>
            <a:r>
              <a:rPr lang="en-US" sz="3600" u="sng" dirty="0"/>
              <a:t>Results:</a:t>
            </a:r>
          </a:p>
          <a:p>
            <a:pPr>
              <a:lnSpc>
                <a:spcPct val="107000"/>
              </a:lnSpc>
              <a:spcAft>
                <a:spcPts val="800"/>
              </a:spcAft>
            </a:pPr>
            <a:r>
              <a:rPr lang="en-US" sz="2600" dirty="0"/>
              <a:t>In the primary analysis (1088 pairs) in the overall population, NTB was 19% and reached statistical significance in favor of OSE2101 (p = 0.032). In unstratified analysis (11120 pairs), NTB was 11% (p = 0.178). </a:t>
            </a:r>
            <a:endParaRPr lang="en-BE" sz="2600" dirty="0"/>
          </a:p>
          <a:p>
            <a:pPr>
              <a:lnSpc>
                <a:spcPct val="107000"/>
              </a:lnSpc>
              <a:spcAft>
                <a:spcPts val="800"/>
              </a:spcAft>
            </a:pPr>
            <a:r>
              <a:rPr lang="en-US" sz="2600" dirty="0"/>
              <a:t>In the </a:t>
            </a:r>
            <a:r>
              <a:rPr lang="en-US" sz="2600" dirty="0" err="1"/>
              <a:t>PoI</a:t>
            </a:r>
            <a:r>
              <a:rPr lang="en-US" sz="2600" dirty="0"/>
              <a:t> (388 pairs), NTB was 23% (p stratified = 0.066) and 28% (p = 0.014) in unstratified analysis (3040 pairs).</a:t>
            </a:r>
            <a:endParaRPr lang="en-US" sz="2600" b="1" dirty="0"/>
          </a:p>
        </p:txBody>
      </p:sp>
      <p:sp>
        <p:nvSpPr>
          <p:cNvPr id="24" name="ZoneTexte 23">
            <a:extLst>
              <a:ext uri="{FF2B5EF4-FFF2-40B4-BE49-F238E27FC236}">
                <a16:creationId xmlns:a16="http://schemas.microsoft.com/office/drawing/2014/main" id="{577CB383-50FF-3643-CB09-00C8A3EAECC1}"/>
              </a:ext>
            </a:extLst>
          </p:cNvPr>
          <p:cNvSpPr txBox="1"/>
          <p:nvPr/>
        </p:nvSpPr>
        <p:spPr>
          <a:xfrm>
            <a:off x="48099" y="24065"/>
            <a:ext cx="2429629" cy="923330"/>
          </a:xfrm>
          <a:prstGeom prst="rect">
            <a:avLst/>
          </a:prstGeom>
          <a:solidFill>
            <a:schemeClr val="bg1"/>
          </a:solidFill>
        </p:spPr>
        <p:txBody>
          <a:bodyPr wrap="square" rtlCol="0">
            <a:spAutoFit/>
          </a:bodyPr>
          <a:lstStyle/>
          <a:p>
            <a:pPr algn="ctr"/>
            <a:r>
              <a:rPr lang="en-US" sz="5400" b="1" dirty="0">
                <a:solidFill>
                  <a:schemeClr val="accent1">
                    <a:lumMod val="50000"/>
                  </a:schemeClr>
                </a:solidFill>
              </a:rPr>
              <a:t>1024P</a:t>
            </a:r>
            <a:r>
              <a:rPr lang="en-US" sz="5400" dirty="0">
                <a:solidFill>
                  <a:schemeClr val="accent1">
                    <a:lumMod val="50000"/>
                  </a:schemeClr>
                </a:solidFill>
              </a:rPr>
              <a:t> </a:t>
            </a:r>
          </a:p>
        </p:txBody>
      </p:sp>
      <p:pic>
        <p:nvPicPr>
          <p:cNvPr id="11" name="Image 10">
            <a:extLst>
              <a:ext uri="{FF2B5EF4-FFF2-40B4-BE49-F238E27FC236}">
                <a16:creationId xmlns:a16="http://schemas.microsoft.com/office/drawing/2014/main" id="{82BB3F5A-2DDC-535C-59AF-C191AA59A450}"/>
              </a:ext>
            </a:extLst>
          </p:cNvPr>
          <p:cNvPicPr>
            <a:picLocks noChangeAspect="1"/>
          </p:cNvPicPr>
          <p:nvPr/>
        </p:nvPicPr>
        <p:blipFill>
          <a:blip r:embed="rId3"/>
          <a:stretch>
            <a:fillRect/>
          </a:stretch>
        </p:blipFill>
        <p:spPr>
          <a:xfrm>
            <a:off x="29143567" y="89378"/>
            <a:ext cx="3732378" cy="858017"/>
          </a:xfrm>
          <a:prstGeom prst="rect">
            <a:avLst/>
          </a:prstGeom>
          <a:ln>
            <a:solidFill>
              <a:srgbClr val="2867AE"/>
            </a:solidFill>
          </a:ln>
        </p:spPr>
      </p:pic>
      <p:sp>
        <p:nvSpPr>
          <p:cNvPr id="51" name="TextBox 5">
            <a:extLst>
              <a:ext uri="{FF2B5EF4-FFF2-40B4-BE49-F238E27FC236}">
                <a16:creationId xmlns:a16="http://schemas.microsoft.com/office/drawing/2014/main" id="{6BBD6CAE-2199-7895-06DC-324020AC96C0}"/>
              </a:ext>
            </a:extLst>
          </p:cNvPr>
          <p:cNvSpPr txBox="1"/>
          <p:nvPr/>
        </p:nvSpPr>
        <p:spPr>
          <a:xfrm>
            <a:off x="10478054" y="4766845"/>
            <a:ext cx="10628488" cy="954107"/>
          </a:xfrm>
          <a:prstGeom prst="rect">
            <a:avLst/>
          </a:prstGeom>
          <a:noFill/>
        </p:spPr>
        <p:txBody>
          <a:bodyPr wrap="square" lIns="274320" rIns="274320" rtlCol="0">
            <a:spAutoFit/>
          </a:bodyPr>
          <a:lstStyle/>
          <a:p>
            <a:pPr algn="ctr"/>
            <a:r>
              <a:rPr lang="en-US" sz="2800" dirty="0"/>
              <a:t>Table 1: Net Treatment Benefit (NTB) in overall population (N=219)</a:t>
            </a:r>
          </a:p>
          <a:p>
            <a:pPr algn="ctr"/>
            <a:endParaRPr lang="en-US" sz="2800" u="sng" dirty="0"/>
          </a:p>
        </p:txBody>
      </p:sp>
      <p:sp>
        <p:nvSpPr>
          <p:cNvPr id="58" name="TextBox 5">
            <a:extLst>
              <a:ext uri="{FF2B5EF4-FFF2-40B4-BE49-F238E27FC236}">
                <a16:creationId xmlns:a16="http://schemas.microsoft.com/office/drawing/2014/main" id="{A2F0C667-916A-9A5B-6C63-15B7D654C924}"/>
              </a:ext>
            </a:extLst>
          </p:cNvPr>
          <p:cNvSpPr txBox="1"/>
          <p:nvPr/>
        </p:nvSpPr>
        <p:spPr>
          <a:xfrm>
            <a:off x="21305000" y="17001671"/>
            <a:ext cx="10882129" cy="1938992"/>
          </a:xfrm>
          <a:prstGeom prst="rect">
            <a:avLst/>
          </a:prstGeom>
          <a:noFill/>
        </p:spPr>
        <p:txBody>
          <a:bodyPr wrap="square" lIns="274320" rIns="274320" rtlCol="0">
            <a:spAutoFit/>
          </a:bodyPr>
          <a:lstStyle/>
          <a:p>
            <a:pPr algn="ctr"/>
            <a:r>
              <a:rPr lang="en-US" sz="2400" b="1" dirty="0"/>
              <a:t>Author Contact: </a:t>
            </a:r>
            <a:r>
              <a:rPr lang="en-US" sz="2400" b="1" u="sng" dirty="0">
                <a:hlinkClick r:id="rId4"/>
              </a:rPr>
              <a:t>marc.buyse@iddi.com</a:t>
            </a:r>
            <a:r>
              <a:rPr lang="en-US" sz="2400" b="1" u="sng" dirty="0"/>
              <a:t> </a:t>
            </a:r>
          </a:p>
          <a:p>
            <a:pPr algn="ctr"/>
            <a:r>
              <a:rPr lang="en-US" sz="2400" dirty="0"/>
              <a:t>We thank all investigators and their study teams, all patients and their families.</a:t>
            </a:r>
          </a:p>
          <a:p>
            <a:r>
              <a:rPr lang="en-US" dirty="0"/>
              <a:t>References: </a:t>
            </a:r>
            <a:r>
              <a:rPr lang="en-US" dirty="0" err="1"/>
              <a:t>Besse</a:t>
            </a:r>
            <a:r>
              <a:rPr lang="en-US" dirty="0"/>
              <a:t> B, et al. #47LBA ESMO 2021. Annals of Oncology (2021) 32 (suppl 5): S1283-S1346; Buyse M, Statistics in Medicine (2010) 29: 3245-57.   </a:t>
            </a:r>
            <a:br>
              <a:rPr lang="en-US" dirty="0"/>
            </a:br>
            <a:r>
              <a:rPr lang="en-US" dirty="0"/>
              <a:t>Copies of this poster are for personal use only and may not be reproduced without permission from ESMO and the author of this poster.</a:t>
            </a:r>
          </a:p>
        </p:txBody>
      </p:sp>
      <p:pic>
        <p:nvPicPr>
          <p:cNvPr id="9" name="Picture 8" descr="Table&#10;&#10;Description automatically generated">
            <a:extLst>
              <a:ext uri="{FF2B5EF4-FFF2-40B4-BE49-F238E27FC236}">
                <a16:creationId xmlns:a16="http://schemas.microsoft.com/office/drawing/2014/main" id="{5643739C-5448-7A1E-97DA-835B3767F3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9191" y="5517340"/>
            <a:ext cx="10777351" cy="5829485"/>
          </a:xfrm>
          <a:prstGeom prst="rect">
            <a:avLst/>
          </a:prstGeom>
        </p:spPr>
      </p:pic>
      <p:pic>
        <p:nvPicPr>
          <p:cNvPr id="7" name="Picture 6" descr="Table&#10;&#10;Description automatically generated">
            <a:extLst>
              <a:ext uri="{FF2B5EF4-FFF2-40B4-BE49-F238E27FC236}">
                <a16:creationId xmlns:a16="http://schemas.microsoft.com/office/drawing/2014/main" id="{DA6E93D4-F4B9-D92D-B9C8-4637D974E5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03807" y="5493894"/>
            <a:ext cx="10882130" cy="5900937"/>
          </a:xfrm>
          <a:prstGeom prst="rect">
            <a:avLst/>
          </a:prstGeom>
        </p:spPr>
      </p:pic>
      <p:sp>
        <p:nvSpPr>
          <p:cNvPr id="3" name="TextBox 2">
            <a:extLst>
              <a:ext uri="{FF2B5EF4-FFF2-40B4-BE49-F238E27FC236}">
                <a16:creationId xmlns:a16="http://schemas.microsoft.com/office/drawing/2014/main" id="{48DEC3DA-1C54-4FCA-8123-728A6D0DC052}"/>
              </a:ext>
            </a:extLst>
          </p:cNvPr>
          <p:cNvSpPr txBox="1"/>
          <p:nvPr/>
        </p:nvSpPr>
        <p:spPr>
          <a:xfrm>
            <a:off x="21486542" y="9721991"/>
            <a:ext cx="10716660" cy="7159697"/>
          </a:xfrm>
          <a:prstGeom prst="rect">
            <a:avLst/>
          </a:prstGeom>
          <a:solidFill>
            <a:srgbClr val="2867AE"/>
          </a:solidFill>
          <a:ln>
            <a:solidFill>
              <a:schemeClr val="bg1"/>
            </a:solidFill>
          </a:ln>
        </p:spPr>
        <p:txBody>
          <a:bodyPr wrap="square" lIns="182880" rIns="182880" bIns="274320" rtlCol="0">
            <a:noAutofit/>
          </a:bodyPr>
          <a:lstStyle/>
          <a:p>
            <a:pPr algn="ctr"/>
            <a:r>
              <a:rPr lang="en-US" sz="3600" b="1" dirty="0">
                <a:solidFill>
                  <a:schemeClr val="bg1"/>
                </a:solidFill>
              </a:rPr>
              <a:t>Conclusion:</a:t>
            </a:r>
            <a:endParaRPr lang="en-US" sz="3200" b="1" dirty="0">
              <a:solidFill>
                <a:schemeClr val="bg1"/>
              </a:solidFill>
            </a:endParaRPr>
          </a:p>
          <a:p>
            <a:pPr marL="685800" indent="-685800">
              <a:buFont typeface="Arial" panose="020B0604020202020204" pitchFamily="34" charset="0"/>
              <a:buChar char="•"/>
            </a:pPr>
            <a:r>
              <a:rPr lang="en-US" sz="2800" b="1" dirty="0">
                <a:solidFill>
                  <a:schemeClr val="bg1"/>
                </a:solidFill>
              </a:rPr>
              <a:t>An overall improvement in health outcome was observed with OSE2101 in the overall population of advanced NSCLC after IO failure with a NTB of 19% over SoC (p = 0.032). </a:t>
            </a:r>
          </a:p>
          <a:p>
            <a:pPr marL="685800" indent="-685800">
              <a:buFont typeface="Arial" panose="020B0604020202020204" pitchFamily="34" charset="0"/>
              <a:buChar char="•"/>
            </a:pPr>
            <a:r>
              <a:rPr lang="en-US" sz="2800" b="1" dirty="0">
                <a:solidFill>
                  <a:schemeClr val="bg1"/>
                </a:solidFill>
              </a:rPr>
              <a:t>In </a:t>
            </a:r>
            <a:r>
              <a:rPr lang="en-US" sz="2800" b="1" dirty="0" err="1">
                <a:solidFill>
                  <a:schemeClr val="bg1"/>
                </a:solidFill>
              </a:rPr>
              <a:t>PoI</a:t>
            </a:r>
            <a:r>
              <a:rPr lang="en-US" sz="2800" b="1" dirty="0">
                <a:solidFill>
                  <a:schemeClr val="bg1"/>
                </a:solidFill>
              </a:rPr>
              <a:t> with IO secondary resistance after CT-IO, the NTB was 23% (p = 0.066).</a:t>
            </a:r>
          </a:p>
          <a:p>
            <a:pPr marL="685800" indent="-685800">
              <a:buFont typeface="Arial" panose="020B0604020202020204" pitchFamily="34" charset="0"/>
              <a:buChar char="•"/>
            </a:pPr>
            <a:r>
              <a:rPr lang="en-US" sz="2800" b="1" dirty="0">
                <a:solidFill>
                  <a:schemeClr val="bg1"/>
                </a:solidFill>
              </a:rPr>
              <a:t>Sensitivity analyses with different orders for the prioritized outcomes showed similar patterns but the results did not always reach statistical significance due to the limited sample size and the impact of stratification factors. </a:t>
            </a:r>
          </a:p>
          <a:p>
            <a:pPr marL="685800" indent="-685800">
              <a:buFont typeface="Arial" panose="020B0604020202020204" pitchFamily="34" charset="0"/>
              <a:buChar char="•"/>
            </a:pPr>
            <a:r>
              <a:rPr lang="en-US" sz="2800" b="1" dirty="0">
                <a:solidFill>
                  <a:schemeClr val="bg1"/>
                </a:solidFill>
              </a:rPr>
              <a:t>These results provide an overall assessment of the benefit / risk of OSE2101 combining efficacy and safety endpoints. NTB  favored OSE2101 over Chemotherapy in the overall population of IO resistance and in the </a:t>
            </a:r>
            <a:r>
              <a:rPr lang="en-US" sz="2800" b="1" dirty="0" err="1">
                <a:solidFill>
                  <a:schemeClr val="bg1"/>
                </a:solidFill>
              </a:rPr>
              <a:t>PoI</a:t>
            </a:r>
            <a:r>
              <a:rPr lang="en-US" sz="2800" b="1" dirty="0">
                <a:solidFill>
                  <a:schemeClr val="bg1"/>
                </a:solidFill>
              </a:rPr>
              <a:t> of secondary resistance to IO. </a:t>
            </a:r>
          </a:p>
          <a:p>
            <a:pPr marL="685800" indent="-685800">
              <a:buFont typeface="Arial" panose="020B0604020202020204" pitchFamily="34" charset="0"/>
              <a:buChar char="•"/>
            </a:pPr>
            <a:r>
              <a:rPr lang="en-US" sz="2800" b="1" dirty="0">
                <a:solidFill>
                  <a:schemeClr val="bg1"/>
                </a:solidFill>
              </a:rPr>
              <a:t>These data need confirmation in a second prospective trial.</a:t>
            </a:r>
            <a:endParaRPr lang="en-BE" sz="2800" b="1" dirty="0">
              <a:solidFill>
                <a:schemeClr val="bg1"/>
              </a:solidFill>
            </a:endParaRPr>
          </a:p>
        </p:txBody>
      </p:sp>
      <p:sp>
        <p:nvSpPr>
          <p:cNvPr id="32" name="TextBox 5">
            <a:extLst>
              <a:ext uri="{FF2B5EF4-FFF2-40B4-BE49-F238E27FC236}">
                <a16:creationId xmlns:a16="http://schemas.microsoft.com/office/drawing/2014/main" id="{C2AECB68-A83A-BAB6-A53C-213E4C956341}"/>
              </a:ext>
            </a:extLst>
          </p:cNvPr>
          <p:cNvSpPr txBox="1"/>
          <p:nvPr/>
        </p:nvSpPr>
        <p:spPr>
          <a:xfrm>
            <a:off x="21144192" y="4766844"/>
            <a:ext cx="11620540" cy="954107"/>
          </a:xfrm>
          <a:prstGeom prst="rect">
            <a:avLst/>
          </a:prstGeom>
          <a:noFill/>
        </p:spPr>
        <p:txBody>
          <a:bodyPr wrap="square" lIns="274320" rIns="274320" rtlCol="0">
            <a:spAutoFit/>
          </a:bodyPr>
          <a:lstStyle/>
          <a:p>
            <a:pPr algn="ctr"/>
            <a:r>
              <a:rPr lang="en-US" sz="2800" dirty="0"/>
              <a:t>Table 2: Net Treatment Benefit (NTB) in population of interest (</a:t>
            </a:r>
            <a:r>
              <a:rPr lang="en-US" sz="2800" dirty="0" err="1"/>
              <a:t>PoI</a:t>
            </a:r>
            <a:r>
              <a:rPr lang="en-US" sz="2800" dirty="0"/>
              <a:t>) (N=118)</a:t>
            </a:r>
          </a:p>
          <a:p>
            <a:pPr algn="ctr"/>
            <a:endParaRPr lang="en-US" sz="2800" u="sng" dirty="0"/>
          </a:p>
        </p:txBody>
      </p:sp>
      <p:pic>
        <p:nvPicPr>
          <p:cNvPr id="13" name="Picture 12" descr="Chart, line chart&#10;&#10;Description automatically generated">
            <a:extLst>
              <a:ext uri="{FF2B5EF4-FFF2-40B4-BE49-F238E27FC236}">
                <a16:creationId xmlns:a16="http://schemas.microsoft.com/office/drawing/2014/main" id="{77E3302D-A0CA-BCA8-6336-2173720787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15217" y="10045891"/>
            <a:ext cx="7212902" cy="4887363"/>
          </a:xfrm>
          <a:prstGeom prst="rect">
            <a:avLst/>
          </a:prstGeom>
        </p:spPr>
      </p:pic>
      <p:sp>
        <p:nvSpPr>
          <p:cNvPr id="36" name="TextBox 5">
            <a:extLst>
              <a:ext uri="{FF2B5EF4-FFF2-40B4-BE49-F238E27FC236}">
                <a16:creationId xmlns:a16="http://schemas.microsoft.com/office/drawing/2014/main" id="{0F657BBD-CC23-0D86-E44F-5A97121DAD24}"/>
              </a:ext>
            </a:extLst>
          </p:cNvPr>
          <p:cNvSpPr txBox="1"/>
          <p:nvPr/>
        </p:nvSpPr>
        <p:spPr>
          <a:xfrm>
            <a:off x="10478054" y="9029495"/>
            <a:ext cx="9764004" cy="1384995"/>
          </a:xfrm>
          <a:prstGeom prst="rect">
            <a:avLst/>
          </a:prstGeom>
          <a:noFill/>
        </p:spPr>
        <p:txBody>
          <a:bodyPr wrap="square" lIns="274320" rIns="274320" rtlCol="0">
            <a:spAutoFit/>
          </a:bodyPr>
          <a:lstStyle/>
          <a:p>
            <a:pPr algn="ctr"/>
            <a:r>
              <a:rPr lang="en-US" sz="2800" dirty="0"/>
              <a:t>Figure 1: Net Treatment Benefit (NTB) as a function of the threshold of clinical relevance for times to event </a:t>
            </a:r>
          </a:p>
          <a:p>
            <a:pPr algn="ctr"/>
            <a:endParaRPr lang="en-US" sz="2800" u="sng" dirty="0"/>
          </a:p>
        </p:txBody>
      </p:sp>
      <p:pic>
        <p:nvPicPr>
          <p:cNvPr id="16" name="Picture 15" descr="Chart, line chart&#10;&#10;Description automatically generated">
            <a:extLst>
              <a:ext uri="{FF2B5EF4-FFF2-40B4-BE49-F238E27FC236}">
                <a16:creationId xmlns:a16="http://schemas.microsoft.com/office/drawing/2014/main" id="{3DDFEB04-3D07-FB98-CAA6-FD91E792D7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69213" y="14262532"/>
            <a:ext cx="7343896" cy="4939868"/>
          </a:xfrm>
          <a:prstGeom prst="rect">
            <a:avLst/>
          </a:prstGeom>
        </p:spPr>
      </p:pic>
      <p:sp>
        <p:nvSpPr>
          <p:cNvPr id="43" name="TextBox 42">
            <a:extLst>
              <a:ext uri="{FF2B5EF4-FFF2-40B4-BE49-F238E27FC236}">
                <a16:creationId xmlns:a16="http://schemas.microsoft.com/office/drawing/2014/main" id="{FF5B591C-4673-7D0C-6E71-EDE49636936E}"/>
              </a:ext>
            </a:extLst>
          </p:cNvPr>
          <p:cNvSpPr txBox="1"/>
          <p:nvPr/>
        </p:nvSpPr>
        <p:spPr>
          <a:xfrm>
            <a:off x="11103403" y="10152585"/>
            <a:ext cx="1883548" cy="3539430"/>
          </a:xfrm>
          <a:prstGeom prst="rect">
            <a:avLst/>
          </a:prstGeom>
          <a:noFill/>
        </p:spPr>
        <p:txBody>
          <a:bodyPr wrap="square">
            <a:spAutoFit/>
          </a:bodyPr>
          <a:lstStyle/>
          <a:p>
            <a:r>
              <a:rPr lang="en-US" sz="2400" dirty="0"/>
              <a:t>Overall </a:t>
            </a:r>
          </a:p>
          <a:p>
            <a:r>
              <a:rPr lang="en-US" sz="2400" dirty="0"/>
              <a:t>Population: </a:t>
            </a:r>
            <a:r>
              <a:rPr lang="en-US" sz="2200" dirty="0"/>
              <a:t>the NTB was equal to 19% for a threshold of 2 months, and larger values for thresholds up to 12 months</a:t>
            </a:r>
            <a:endParaRPr lang="en-BE" sz="2200" dirty="0"/>
          </a:p>
        </p:txBody>
      </p:sp>
      <p:sp>
        <p:nvSpPr>
          <p:cNvPr id="6" name="ZoneTexte 5">
            <a:extLst>
              <a:ext uri="{FF2B5EF4-FFF2-40B4-BE49-F238E27FC236}">
                <a16:creationId xmlns:a16="http://schemas.microsoft.com/office/drawing/2014/main" id="{6C94517D-9CE4-1C40-A994-D4E5EA341CAE}"/>
              </a:ext>
            </a:extLst>
          </p:cNvPr>
          <p:cNvSpPr txBox="1"/>
          <p:nvPr/>
        </p:nvSpPr>
        <p:spPr>
          <a:xfrm>
            <a:off x="15082694" y="11654011"/>
            <a:ext cx="671979" cy="430887"/>
          </a:xfrm>
          <a:prstGeom prst="rect">
            <a:avLst/>
          </a:prstGeom>
          <a:noFill/>
        </p:spPr>
        <p:txBody>
          <a:bodyPr wrap="none" rtlCol="0">
            <a:spAutoFit/>
          </a:bodyPr>
          <a:lstStyle/>
          <a:p>
            <a:r>
              <a:rPr lang="fr-FR" sz="2200" dirty="0">
                <a:solidFill>
                  <a:srgbClr val="2867AE"/>
                </a:solidFill>
              </a:rPr>
              <a:t>19%</a:t>
            </a:r>
          </a:p>
        </p:txBody>
      </p:sp>
      <p:sp>
        <p:nvSpPr>
          <p:cNvPr id="20" name="ZoneTexte 19">
            <a:extLst>
              <a:ext uri="{FF2B5EF4-FFF2-40B4-BE49-F238E27FC236}">
                <a16:creationId xmlns:a16="http://schemas.microsoft.com/office/drawing/2014/main" id="{6AAEDD9A-904C-DB56-9401-73D1D86CD08F}"/>
              </a:ext>
            </a:extLst>
          </p:cNvPr>
          <p:cNvSpPr txBox="1"/>
          <p:nvPr/>
        </p:nvSpPr>
        <p:spPr>
          <a:xfrm>
            <a:off x="15151180" y="15720269"/>
            <a:ext cx="671979" cy="430887"/>
          </a:xfrm>
          <a:prstGeom prst="rect">
            <a:avLst/>
          </a:prstGeom>
          <a:noFill/>
        </p:spPr>
        <p:txBody>
          <a:bodyPr wrap="none" rtlCol="0">
            <a:spAutoFit/>
          </a:bodyPr>
          <a:lstStyle/>
          <a:p>
            <a:r>
              <a:rPr lang="fr-FR" sz="2200" dirty="0">
                <a:solidFill>
                  <a:srgbClr val="2867AE"/>
                </a:solidFill>
              </a:rPr>
              <a:t>23%</a:t>
            </a:r>
          </a:p>
        </p:txBody>
      </p:sp>
      <p:sp>
        <p:nvSpPr>
          <p:cNvPr id="21" name="ZoneTexte 20">
            <a:extLst>
              <a:ext uri="{FF2B5EF4-FFF2-40B4-BE49-F238E27FC236}">
                <a16:creationId xmlns:a16="http://schemas.microsoft.com/office/drawing/2014/main" id="{DC35C287-1EED-BE69-B9AD-17D4A70C0B49}"/>
              </a:ext>
            </a:extLst>
          </p:cNvPr>
          <p:cNvSpPr txBox="1"/>
          <p:nvPr/>
        </p:nvSpPr>
        <p:spPr>
          <a:xfrm>
            <a:off x="15184917" y="13816719"/>
            <a:ext cx="327334" cy="430887"/>
          </a:xfrm>
          <a:prstGeom prst="rect">
            <a:avLst/>
          </a:prstGeom>
          <a:noFill/>
        </p:spPr>
        <p:txBody>
          <a:bodyPr wrap="none" rtlCol="0">
            <a:spAutoFit/>
          </a:bodyPr>
          <a:lstStyle/>
          <a:p>
            <a:r>
              <a:rPr lang="fr-FR" sz="2200" dirty="0">
                <a:solidFill>
                  <a:srgbClr val="2867AE"/>
                </a:solidFill>
              </a:rPr>
              <a:t>2</a:t>
            </a:r>
          </a:p>
        </p:txBody>
      </p:sp>
      <p:sp>
        <p:nvSpPr>
          <p:cNvPr id="25" name="ZoneTexte 24">
            <a:extLst>
              <a:ext uri="{FF2B5EF4-FFF2-40B4-BE49-F238E27FC236}">
                <a16:creationId xmlns:a16="http://schemas.microsoft.com/office/drawing/2014/main" id="{C325F414-1523-E3A1-AE96-279A6426F5B8}"/>
              </a:ext>
            </a:extLst>
          </p:cNvPr>
          <p:cNvSpPr txBox="1"/>
          <p:nvPr/>
        </p:nvSpPr>
        <p:spPr>
          <a:xfrm>
            <a:off x="15282430" y="18112364"/>
            <a:ext cx="287084" cy="446276"/>
          </a:xfrm>
          <a:prstGeom prst="rect">
            <a:avLst/>
          </a:prstGeom>
          <a:noFill/>
        </p:spPr>
        <p:txBody>
          <a:bodyPr wrap="square" rtlCol="0">
            <a:spAutoFit/>
          </a:bodyPr>
          <a:lstStyle/>
          <a:p>
            <a:r>
              <a:rPr lang="fr-FR" sz="2200" dirty="0">
                <a:solidFill>
                  <a:srgbClr val="2867AE"/>
                </a:solidFill>
              </a:rPr>
              <a:t>2</a:t>
            </a:r>
          </a:p>
        </p:txBody>
      </p:sp>
      <p:sp>
        <p:nvSpPr>
          <p:cNvPr id="23" name="TextBox 22">
            <a:extLst>
              <a:ext uri="{FF2B5EF4-FFF2-40B4-BE49-F238E27FC236}">
                <a16:creationId xmlns:a16="http://schemas.microsoft.com/office/drawing/2014/main" id="{97A78AE9-77BA-EEF0-1DC9-09F4776ED152}"/>
              </a:ext>
            </a:extLst>
          </p:cNvPr>
          <p:cNvSpPr txBox="1"/>
          <p:nvPr/>
        </p:nvSpPr>
        <p:spPr>
          <a:xfrm>
            <a:off x="11145718" y="14237268"/>
            <a:ext cx="1883548" cy="3539430"/>
          </a:xfrm>
          <a:prstGeom prst="rect">
            <a:avLst/>
          </a:prstGeom>
          <a:noFill/>
        </p:spPr>
        <p:txBody>
          <a:bodyPr wrap="square">
            <a:spAutoFit/>
          </a:bodyPr>
          <a:lstStyle/>
          <a:p>
            <a:r>
              <a:rPr lang="en-US" sz="2400" dirty="0"/>
              <a:t>Population of Interest (</a:t>
            </a:r>
            <a:r>
              <a:rPr lang="en-US" sz="2400" dirty="0" err="1"/>
              <a:t>PoI</a:t>
            </a:r>
            <a:r>
              <a:rPr lang="en-US" sz="2400" dirty="0"/>
              <a:t>): </a:t>
            </a:r>
            <a:r>
              <a:rPr lang="en-US" sz="2200" dirty="0"/>
              <a:t>the NTB was equal to 23% for a threshold of 2 months and larger values for thresholds up to 12 months</a:t>
            </a:r>
            <a:endParaRPr lang="en-BE" sz="2200" dirty="0"/>
          </a:p>
        </p:txBody>
      </p:sp>
    </p:spTree>
    <p:extLst>
      <p:ext uri="{BB962C8B-B14F-4D97-AF65-F5344CB8AC3E}">
        <p14:creationId xmlns:p14="http://schemas.microsoft.com/office/powerpoint/2010/main" val="19129211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8A14FA10BE434EA6AF4E9D7D95326E" ma:contentTypeVersion="15" ma:contentTypeDescription="Create a new document." ma:contentTypeScope="" ma:versionID="13604a0d501e78d8c8206ca90a42350b">
  <xsd:schema xmlns:xsd="http://www.w3.org/2001/XMLSchema" xmlns:xs="http://www.w3.org/2001/XMLSchema" xmlns:p="http://schemas.microsoft.com/office/2006/metadata/properties" xmlns:ns2="c39e88d1-96ce-4e71-88c0-ef978a3d6e42" xmlns:ns3="e0fcdfff-d69e-4c31-a118-f46ad066acb1" xmlns:ns4="7b6decfd-24bf-4171-ba15-8a45e2881bdf" targetNamespace="http://schemas.microsoft.com/office/2006/metadata/properties" ma:root="true" ma:fieldsID="f02976edc2e340894675de79b8b27f48" ns2:_="" ns3:_="" ns4:_="">
    <xsd:import namespace="c39e88d1-96ce-4e71-88c0-ef978a3d6e42"/>
    <xsd:import namespace="e0fcdfff-d69e-4c31-a118-f46ad066acb1"/>
    <xsd:import namespace="7b6decfd-24bf-4171-ba15-8a45e2881bd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e88d1-96ce-4e71-88c0-ef978a3d6e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fcdfff-d69e-4c31-a118-f46ad066acb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cd7982c-175e-46b2-a0ea-bb1f3350d37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b6decfd-24bf-4171-ba15-8a45e2881bdf"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8bb53ef-8e31-40de-9fa8-ab151a806fc3}" ma:internalName="TaxCatchAll" ma:showField="CatchAllData" ma:web="7b6decfd-24bf-4171-ba15-8a45e2881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b6decfd-24bf-4171-ba15-8a45e2881bdf" xsi:nil="true"/>
    <lcf76f155ced4ddcb4097134ff3c332f xmlns="e0fcdfff-d69e-4c31-a118-f46ad066acb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3943FB-B30E-4EA8-AC49-4555611B5CF2}">
  <ds:schemaRefs>
    <ds:schemaRef ds:uri="http://schemas.microsoft.com/sharepoint/v3/contenttype/forms"/>
  </ds:schemaRefs>
</ds:datastoreItem>
</file>

<file path=customXml/itemProps2.xml><?xml version="1.0" encoding="utf-8"?>
<ds:datastoreItem xmlns:ds="http://schemas.openxmlformats.org/officeDocument/2006/customXml" ds:itemID="{6CFE5888-CD1E-40B9-8C79-ECC0EE81005D}"/>
</file>

<file path=customXml/itemProps3.xml><?xml version="1.0" encoding="utf-8"?>
<ds:datastoreItem xmlns:ds="http://schemas.openxmlformats.org/officeDocument/2006/customXml" ds:itemID="{8FDF4B4D-E2FB-4D27-8E56-E0FB6F9C2260}">
  <ds:schemaRefs>
    <ds:schemaRef ds:uri="7b6decfd-24bf-4171-ba15-8a45e2881bdf"/>
    <ds:schemaRef ds:uri="http://schemas.microsoft.com/office/2006/metadata/properties"/>
    <ds:schemaRef ds:uri="http://purl.org/dc/terms/"/>
    <ds:schemaRef ds:uri="1d71b065-c3e7-4eb5-8758-55939bc65cbc"/>
    <ds:schemaRef ds:uri="http://schemas.microsoft.com/office/2006/documentManagement/types"/>
    <ds:schemaRef ds:uri="http://schemas.microsoft.com/office/infopath/2007/PartnerControls"/>
    <ds:schemaRef ds:uri="http://www.w3.org/XML/1998/namespace"/>
    <ds:schemaRef ds:uri="http://purl.org/dc/elements/1.1/"/>
    <ds:schemaRef ds:uri="http://schemas.openxmlformats.org/package/2006/metadata/core-properties"/>
    <ds:schemaRef ds:uri="9986e847-984c-4acc-a062-e34ad4667c84"/>
    <ds:schemaRef ds:uri="http://purl.org/dc/dcmitype/"/>
  </ds:schemaRefs>
</ds:datastoreItem>
</file>

<file path=docMetadata/LabelInfo.xml><?xml version="1.0" encoding="utf-8"?>
<clbl:labelList xmlns:clbl="http://schemas.microsoft.com/office/2020/mipLabelMetadata">
  <clbl:label id="{6c20c3ff-9a18-4066-b889-ba9bd23241aa}" enabled="0" method="" siteId="{6c20c3ff-9a18-4066-b889-ba9bd23241aa}" removed="1"/>
</clbl:labelList>
</file>

<file path=docProps/app.xml><?xml version="1.0" encoding="utf-8"?>
<Properties xmlns="http://schemas.openxmlformats.org/officeDocument/2006/extended-properties" xmlns:vt="http://schemas.openxmlformats.org/officeDocument/2006/docPropsVTypes">
  <Template>Office Theme</Template>
  <TotalTime>2178</TotalTime>
  <Words>1021</Words>
  <Application>Microsoft Office PowerPoint</Application>
  <PresentationFormat>Personnalisé</PresentationFormat>
  <Paragraphs>41</Paragraphs>
  <Slides>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 Light</vt:lpstr>
      <vt:lpstr>Calibri</vt:lpstr>
      <vt:lpstr>Office Theme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finding goes here, translated into plain English. Emphasize the important words.</dc:title>
  <dc:creator>Lisa Greaves</dc:creator>
  <cp:lastModifiedBy>Dominique Costantini</cp:lastModifiedBy>
  <cp:revision>50</cp:revision>
  <cp:lastPrinted>2022-08-19T09:19:40Z</cp:lastPrinted>
  <dcterms:created xsi:type="dcterms:W3CDTF">2019-07-25T20:43:26Z</dcterms:created>
  <dcterms:modified xsi:type="dcterms:W3CDTF">2022-08-19T09:23:43Z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0x0101007B1C9EAD2946C54A9D8F46C09B322768</vt:lpwstr>
  </property>
  <property fmtid="{D5CDD505-2E9C-101B-9397-08002B2CF9AE}" pid="3" name="MediaServiceImageTags">
    <vt:lpwstr/>
  </property>
</Properties>
</file>